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5" r:id="rId4"/>
  </p:sldMasterIdLst>
  <p:notesMasterIdLst>
    <p:notesMasterId r:id="rId6"/>
  </p:notesMasterIdLst>
  <p:handoutMasterIdLst>
    <p:handoutMasterId r:id="rId7"/>
  </p:handoutMasterIdLst>
  <p:sldIdLst>
    <p:sldId id="841" r:id="rId5"/>
  </p:sldIdLst>
  <p:sldSz cx="30600650" cy="43200638"/>
  <p:notesSz cx="9926638" cy="14355763"/>
  <p:defaultTextStyle>
    <a:defPPr>
      <a:defRPr lang="en-US"/>
    </a:defPPr>
    <a:lvl1pPr marL="0" algn="l" defTabSz="4025155" rtl="0" eaLnBrk="1" latinLnBrk="0" hangingPunct="1">
      <a:defRPr sz="7924" kern="1200">
        <a:solidFill>
          <a:schemeClr val="tx1"/>
        </a:solidFill>
        <a:latin typeface="+mn-lt"/>
        <a:ea typeface="+mn-ea"/>
        <a:cs typeface="+mn-cs"/>
      </a:defRPr>
    </a:lvl1pPr>
    <a:lvl2pPr marL="2012577" algn="l" defTabSz="4025155" rtl="0" eaLnBrk="1" latinLnBrk="0" hangingPunct="1">
      <a:defRPr sz="7924" kern="1200">
        <a:solidFill>
          <a:schemeClr val="tx1"/>
        </a:solidFill>
        <a:latin typeface="+mn-lt"/>
        <a:ea typeface="+mn-ea"/>
        <a:cs typeface="+mn-cs"/>
      </a:defRPr>
    </a:lvl2pPr>
    <a:lvl3pPr marL="4025155" algn="l" defTabSz="4025155" rtl="0" eaLnBrk="1" latinLnBrk="0" hangingPunct="1">
      <a:defRPr sz="7924" kern="1200">
        <a:solidFill>
          <a:schemeClr val="tx1"/>
        </a:solidFill>
        <a:latin typeface="+mn-lt"/>
        <a:ea typeface="+mn-ea"/>
        <a:cs typeface="+mn-cs"/>
      </a:defRPr>
    </a:lvl3pPr>
    <a:lvl4pPr marL="6037732" algn="l" defTabSz="4025155" rtl="0" eaLnBrk="1" latinLnBrk="0" hangingPunct="1">
      <a:defRPr sz="7924" kern="1200">
        <a:solidFill>
          <a:schemeClr val="tx1"/>
        </a:solidFill>
        <a:latin typeface="+mn-lt"/>
        <a:ea typeface="+mn-ea"/>
        <a:cs typeface="+mn-cs"/>
      </a:defRPr>
    </a:lvl4pPr>
    <a:lvl5pPr marL="8050310" algn="l" defTabSz="4025155" rtl="0" eaLnBrk="1" latinLnBrk="0" hangingPunct="1">
      <a:defRPr sz="7924" kern="1200">
        <a:solidFill>
          <a:schemeClr val="tx1"/>
        </a:solidFill>
        <a:latin typeface="+mn-lt"/>
        <a:ea typeface="+mn-ea"/>
        <a:cs typeface="+mn-cs"/>
      </a:defRPr>
    </a:lvl5pPr>
    <a:lvl6pPr marL="10062887" algn="l" defTabSz="4025155" rtl="0" eaLnBrk="1" latinLnBrk="0" hangingPunct="1">
      <a:defRPr sz="7924" kern="1200">
        <a:solidFill>
          <a:schemeClr val="tx1"/>
        </a:solidFill>
        <a:latin typeface="+mn-lt"/>
        <a:ea typeface="+mn-ea"/>
        <a:cs typeface="+mn-cs"/>
      </a:defRPr>
    </a:lvl6pPr>
    <a:lvl7pPr marL="12075465" algn="l" defTabSz="4025155" rtl="0" eaLnBrk="1" latinLnBrk="0" hangingPunct="1">
      <a:defRPr sz="7924" kern="1200">
        <a:solidFill>
          <a:schemeClr val="tx1"/>
        </a:solidFill>
        <a:latin typeface="+mn-lt"/>
        <a:ea typeface="+mn-ea"/>
        <a:cs typeface="+mn-cs"/>
      </a:defRPr>
    </a:lvl7pPr>
    <a:lvl8pPr marL="14088042" algn="l" defTabSz="4025155" rtl="0" eaLnBrk="1" latinLnBrk="0" hangingPunct="1">
      <a:defRPr sz="7924" kern="1200">
        <a:solidFill>
          <a:schemeClr val="tx1"/>
        </a:solidFill>
        <a:latin typeface="+mn-lt"/>
        <a:ea typeface="+mn-ea"/>
        <a:cs typeface="+mn-cs"/>
      </a:defRPr>
    </a:lvl8pPr>
    <a:lvl9pPr marL="16100620" algn="l" defTabSz="4025155" rtl="0" eaLnBrk="1" latinLnBrk="0" hangingPunct="1">
      <a:defRPr sz="7924" kern="1200">
        <a:solidFill>
          <a:schemeClr val="tx1"/>
        </a:solidFill>
        <a:latin typeface="+mn-lt"/>
        <a:ea typeface="+mn-ea"/>
        <a:cs typeface="+mn-cs"/>
      </a:defRPr>
    </a:lvl9pPr>
  </p:defaultTextStyle>
  <p:extLst>
    <p:ext uri="{521415D9-36F7-43E2-AB2F-B90AF26B5E84}">
      <p14:sectionLst xmlns:p14="http://schemas.microsoft.com/office/powerpoint/2010/main">
        <p14:section name="Agenda" id="{475ACC2D-5093-4691-BAAB-1902A3E3400A}">
          <p14:sldIdLst>
            <p14:sldId id="841"/>
          </p14:sldIdLst>
        </p14:section>
      </p14:sectionLst>
    </p:ext>
    <p:ext uri="{EFAFB233-063F-42B5-8137-9DF3F51BA10A}">
      <p15:sldGuideLst xmlns:p15="http://schemas.microsoft.com/office/powerpoint/2012/main"/>
    </p:ext>
    <p:ext uri="{2D200454-40CA-4A62-9FC3-DE9A4176ACB9}">
      <p15:notesGuideLst xmlns:p15="http://schemas.microsoft.com/office/powerpoint/2012/main">
        <p15:guide id="1" orient="horz" pos="4522" userDrawn="1">
          <p15:clr>
            <a:srgbClr val="A4A3A4"/>
          </p15:clr>
        </p15:guide>
        <p15:guide id="2" pos="3127"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042648-9954-8AF2-AD3E-317463DB2DA3}" name="Alexandre Alencar" initials="AA" userId="S::alexandre.alencar@risingtide.ch::1e9803fa-d443-4a91-8bd3-8d505f2c67c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trick Oetting" initials="PO" lastIdx="2" clrIdx="0">
    <p:extLst>
      <p:ext uri="{19B8F6BF-5375-455C-9EA6-DF929625EA0E}">
        <p15:presenceInfo xmlns:p15="http://schemas.microsoft.com/office/powerpoint/2012/main" userId="9b5ce1dfe501faee" providerId="Windows Live"/>
      </p:ext>
    </p:extLst>
  </p:cmAuthor>
  <p:cmAuthor id="2" name="Microsoft Office User" initials="MOU" lastIdx="1" clrIdx="1">
    <p:extLst>
      <p:ext uri="{19B8F6BF-5375-455C-9EA6-DF929625EA0E}">
        <p15:presenceInfo xmlns:p15="http://schemas.microsoft.com/office/powerpoint/2012/main" userId="Microsoft Office User" providerId="None"/>
      </p:ext>
    </p:extLst>
  </p:cmAuthor>
  <p:cmAuthor id="3" name="Isabelle Hirs" initials="IH" lastIdx="10" clrIdx="2">
    <p:extLst>
      <p:ext uri="{19B8F6BF-5375-455C-9EA6-DF929625EA0E}">
        <p15:presenceInfo xmlns:p15="http://schemas.microsoft.com/office/powerpoint/2012/main" userId="S::isabelle.hirs@risingtide.ch::131d728c-74cf-4182-bfef-a4ae2651716a" providerId="AD"/>
      </p:ext>
    </p:extLst>
  </p:cmAuthor>
  <p:cmAuthor id="4" name="Patrick Oetting" initials="PO [2]" lastIdx="6" clrIdx="3">
    <p:extLst>
      <p:ext uri="{19B8F6BF-5375-455C-9EA6-DF929625EA0E}">
        <p15:presenceInfo xmlns:p15="http://schemas.microsoft.com/office/powerpoint/2012/main" userId="S::patrick.oetting@risingtide.ch::37bacb2a-1653-4b68-8adf-d237aa272c8f" providerId="AD"/>
      </p:ext>
    </p:extLst>
  </p:cmAuthor>
  <p:cmAuthor id="5" name="Anna Panek" initials="AP" lastIdx="3" clrIdx="4">
    <p:extLst>
      <p:ext uri="{19B8F6BF-5375-455C-9EA6-DF929625EA0E}">
        <p15:presenceInfo xmlns:p15="http://schemas.microsoft.com/office/powerpoint/2012/main" userId="S::anna.panek@risingtide.ch::2203cbff-1cd0-4f8f-a40c-c13b65d58be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2483"/>
    <a:srgbClr val="FEFFFF"/>
    <a:srgbClr val="1D3B90"/>
    <a:srgbClr val="7B2683"/>
    <a:srgbClr val="000000"/>
    <a:srgbClr val="FFFFFF"/>
    <a:srgbClr val="203738"/>
    <a:srgbClr val="2626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68" autoAdjust="0"/>
    <p:restoredTop sz="98268" autoAdjust="0"/>
  </p:normalViewPr>
  <p:slideViewPr>
    <p:cSldViewPr snapToGrid="0">
      <p:cViewPr varScale="1">
        <p:scale>
          <a:sx n="16" d="100"/>
          <a:sy n="16" d="100"/>
        </p:scale>
        <p:origin x="1626" y="150"/>
      </p:cViewPr>
      <p:guideLst/>
    </p:cSldViewPr>
  </p:slideViewPr>
  <p:notesTextViewPr>
    <p:cViewPr>
      <p:scale>
        <a:sx n="155" d="100"/>
        <a:sy n="155" d="100"/>
      </p:scale>
      <p:origin x="0" y="0"/>
    </p:cViewPr>
  </p:notesTextViewPr>
  <p:notesViewPr>
    <p:cSldViewPr snapToGrid="0">
      <p:cViewPr>
        <p:scale>
          <a:sx n="1" d="2"/>
          <a:sy n="1" d="2"/>
        </p:scale>
        <p:origin x="0" y="0"/>
      </p:cViewPr>
      <p:guideLst>
        <p:guide orient="horz" pos="4522"/>
        <p:guide pos="31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720282"/>
          </a:xfrm>
          <a:prstGeom prst="rect">
            <a:avLst/>
          </a:prstGeom>
        </p:spPr>
        <p:txBody>
          <a:bodyPr vert="horz" lIns="132762" tIns="66381" rIns="132762" bIns="66381" rtlCol="0"/>
          <a:lstStyle>
            <a:lvl1pPr algn="l">
              <a:defRPr sz="1700"/>
            </a:lvl1pPr>
          </a:lstStyle>
          <a:p>
            <a:endParaRPr lang="en-US"/>
          </a:p>
        </p:txBody>
      </p:sp>
      <p:sp>
        <p:nvSpPr>
          <p:cNvPr id="3" name="Date Placeholder 2"/>
          <p:cNvSpPr>
            <a:spLocks noGrp="1"/>
          </p:cNvSpPr>
          <p:nvPr>
            <p:ph type="dt" sz="quarter" idx="1"/>
          </p:nvPr>
        </p:nvSpPr>
        <p:spPr>
          <a:xfrm>
            <a:off x="5622800" y="0"/>
            <a:ext cx="4301543" cy="720282"/>
          </a:xfrm>
          <a:prstGeom prst="rect">
            <a:avLst/>
          </a:prstGeom>
        </p:spPr>
        <p:txBody>
          <a:bodyPr vert="horz" lIns="132762" tIns="66381" rIns="132762" bIns="66381" rtlCol="0"/>
          <a:lstStyle>
            <a:lvl1pPr algn="r">
              <a:defRPr sz="1700"/>
            </a:lvl1pPr>
          </a:lstStyle>
          <a:p>
            <a:fld id="{A6018781-FBF9-354C-A025-C49C596164BA}" type="datetimeFigureOut">
              <a:rPr lang="en-US" smtClean="0"/>
              <a:t>10/6/2023</a:t>
            </a:fld>
            <a:endParaRPr lang="en-US"/>
          </a:p>
        </p:txBody>
      </p:sp>
      <p:sp>
        <p:nvSpPr>
          <p:cNvPr id="4" name="Footer Placeholder 3"/>
          <p:cNvSpPr>
            <a:spLocks noGrp="1"/>
          </p:cNvSpPr>
          <p:nvPr>
            <p:ph type="ftr" sz="quarter" idx="2"/>
          </p:nvPr>
        </p:nvSpPr>
        <p:spPr>
          <a:xfrm>
            <a:off x="2" y="13635485"/>
            <a:ext cx="4301543" cy="720280"/>
          </a:xfrm>
          <a:prstGeom prst="rect">
            <a:avLst/>
          </a:prstGeom>
        </p:spPr>
        <p:txBody>
          <a:bodyPr vert="horz" lIns="132762" tIns="66381" rIns="132762" bIns="66381" rtlCol="0" anchor="b"/>
          <a:lstStyle>
            <a:lvl1pPr algn="l">
              <a:defRPr sz="1700"/>
            </a:lvl1pPr>
          </a:lstStyle>
          <a:p>
            <a:endParaRPr lang="en-US"/>
          </a:p>
        </p:txBody>
      </p:sp>
      <p:sp>
        <p:nvSpPr>
          <p:cNvPr id="5" name="Slide Number Placeholder 4"/>
          <p:cNvSpPr>
            <a:spLocks noGrp="1"/>
          </p:cNvSpPr>
          <p:nvPr>
            <p:ph type="sldNum" sz="quarter" idx="3"/>
          </p:nvPr>
        </p:nvSpPr>
        <p:spPr>
          <a:xfrm>
            <a:off x="5622800" y="13635485"/>
            <a:ext cx="4301543" cy="720280"/>
          </a:xfrm>
          <a:prstGeom prst="rect">
            <a:avLst/>
          </a:prstGeom>
        </p:spPr>
        <p:txBody>
          <a:bodyPr vert="horz" lIns="132762" tIns="66381" rIns="132762" bIns="66381" rtlCol="0" anchor="b"/>
          <a:lstStyle>
            <a:lvl1pPr algn="r">
              <a:defRPr sz="1700"/>
            </a:lvl1pPr>
          </a:lstStyle>
          <a:p>
            <a:fld id="{F8F4EF74-8826-BD43-B880-7A8566D08AFF}" type="slidenum">
              <a:rPr lang="en-US" smtClean="0"/>
              <a:t>‹#›</a:t>
            </a:fld>
            <a:endParaRPr lang="en-US"/>
          </a:p>
        </p:txBody>
      </p:sp>
    </p:spTree>
    <p:extLst>
      <p:ext uri="{BB962C8B-B14F-4D97-AF65-F5344CB8AC3E}">
        <p14:creationId xmlns:p14="http://schemas.microsoft.com/office/powerpoint/2010/main" val="24624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720282"/>
          </a:xfrm>
          <a:prstGeom prst="rect">
            <a:avLst/>
          </a:prstGeom>
        </p:spPr>
        <p:txBody>
          <a:bodyPr vert="horz" lIns="132762" tIns="66381" rIns="132762" bIns="66381" rtlCol="0"/>
          <a:lstStyle>
            <a:lvl1pPr algn="l">
              <a:defRPr sz="1700"/>
            </a:lvl1pPr>
          </a:lstStyle>
          <a:p>
            <a:endParaRPr lang="en-US"/>
          </a:p>
        </p:txBody>
      </p:sp>
      <p:sp>
        <p:nvSpPr>
          <p:cNvPr id="3" name="Date Placeholder 2"/>
          <p:cNvSpPr>
            <a:spLocks noGrp="1"/>
          </p:cNvSpPr>
          <p:nvPr>
            <p:ph type="dt" idx="1"/>
          </p:nvPr>
        </p:nvSpPr>
        <p:spPr>
          <a:xfrm>
            <a:off x="5622800" y="0"/>
            <a:ext cx="4301543" cy="720282"/>
          </a:xfrm>
          <a:prstGeom prst="rect">
            <a:avLst/>
          </a:prstGeom>
        </p:spPr>
        <p:txBody>
          <a:bodyPr vert="horz" lIns="132762" tIns="66381" rIns="132762" bIns="66381" rtlCol="0"/>
          <a:lstStyle>
            <a:lvl1pPr algn="r">
              <a:defRPr sz="1700"/>
            </a:lvl1pPr>
          </a:lstStyle>
          <a:p>
            <a:fld id="{108FFD40-13C9-7B48-A0BE-E251E1E33FE5}" type="datetimeFigureOut">
              <a:rPr lang="en-US" smtClean="0"/>
              <a:t>10/6/2023</a:t>
            </a:fld>
            <a:endParaRPr lang="en-US"/>
          </a:p>
        </p:txBody>
      </p:sp>
      <p:sp>
        <p:nvSpPr>
          <p:cNvPr id="4" name="Slide Image Placeholder 3"/>
          <p:cNvSpPr>
            <a:spLocks noGrp="1" noRot="1" noChangeAspect="1"/>
          </p:cNvSpPr>
          <p:nvPr>
            <p:ph type="sldImg" idx="2"/>
          </p:nvPr>
        </p:nvSpPr>
        <p:spPr>
          <a:xfrm>
            <a:off x="3246438" y="1792288"/>
            <a:ext cx="3433762" cy="4846637"/>
          </a:xfrm>
          <a:prstGeom prst="rect">
            <a:avLst/>
          </a:prstGeom>
          <a:noFill/>
          <a:ln w="12700">
            <a:solidFill>
              <a:prstClr val="black"/>
            </a:solidFill>
          </a:ln>
        </p:spPr>
        <p:txBody>
          <a:bodyPr vert="horz" lIns="132762" tIns="66381" rIns="132762" bIns="66381" rtlCol="0" anchor="ctr"/>
          <a:lstStyle/>
          <a:p>
            <a:endParaRPr lang="en-US"/>
          </a:p>
        </p:txBody>
      </p:sp>
      <p:sp>
        <p:nvSpPr>
          <p:cNvPr id="5" name="Notes Placeholder 4"/>
          <p:cNvSpPr>
            <a:spLocks noGrp="1"/>
          </p:cNvSpPr>
          <p:nvPr>
            <p:ph type="body" sz="quarter" idx="3"/>
          </p:nvPr>
        </p:nvSpPr>
        <p:spPr>
          <a:xfrm>
            <a:off x="992665" y="6908712"/>
            <a:ext cx="7941310" cy="5652582"/>
          </a:xfrm>
          <a:prstGeom prst="rect">
            <a:avLst/>
          </a:prstGeom>
        </p:spPr>
        <p:txBody>
          <a:bodyPr vert="horz" lIns="132762" tIns="66381" rIns="132762" bIns="663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13635485"/>
            <a:ext cx="4301543" cy="720280"/>
          </a:xfrm>
          <a:prstGeom prst="rect">
            <a:avLst/>
          </a:prstGeom>
        </p:spPr>
        <p:txBody>
          <a:bodyPr vert="horz" lIns="132762" tIns="66381" rIns="132762" bIns="66381" rtlCol="0" anchor="b"/>
          <a:lstStyle>
            <a:lvl1pPr algn="l">
              <a:defRPr sz="1700"/>
            </a:lvl1pPr>
          </a:lstStyle>
          <a:p>
            <a:endParaRPr lang="en-US"/>
          </a:p>
        </p:txBody>
      </p:sp>
      <p:sp>
        <p:nvSpPr>
          <p:cNvPr id="7" name="Slide Number Placeholder 6"/>
          <p:cNvSpPr>
            <a:spLocks noGrp="1"/>
          </p:cNvSpPr>
          <p:nvPr>
            <p:ph type="sldNum" sz="quarter" idx="5"/>
          </p:nvPr>
        </p:nvSpPr>
        <p:spPr>
          <a:xfrm>
            <a:off x="5622800" y="13635485"/>
            <a:ext cx="4301543" cy="720280"/>
          </a:xfrm>
          <a:prstGeom prst="rect">
            <a:avLst/>
          </a:prstGeom>
        </p:spPr>
        <p:txBody>
          <a:bodyPr vert="horz" lIns="132762" tIns="66381" rIns="132762" bIns="66381" rtlCol="0" anchor="b"/>
          <a:lstStyle>
            <a:lvl1pPr algn="r">
              <a:defRPr sz="1700"/>
            </a:lvl1pPr>
          </a:lstStyle>
          <a:p>
            <a:fld id="{6F8E2375-F1B1-284C-A827-B0E603FDBDD8}" type="slidenum">
              <a:rPr lang="en-US" smtClean="0"/>
              <a:t>‹#›</a:t>
            </a:fld>
            <a:endParaRPr lang="en-US"/>
          </a:p>
        </p:txBody>
      </p:sp>
    </p:spTree>
    <p:extLst>
      <p:ext uri="{BB962C8B-B14F-4D97-AF65-F5344CB8AC3E}">
        <p14:creationId xmlns:p14="http://schemas.microsoft.com/office/powerpoint/2010/main" val="938444280"/>
      </p:ext>
    </p:extLst>
  </p:cSld>
  <p:clrMap bg1="lt1" tx1="dk1" bg2="lt2" tx2="dk2" accent1="accent1" accent2="accent2" accent3="accent3" accent4="accent4" accent5="accent5" accent6="accent6" hlink="hlink" folHlink="folHlink"/>
  <p:notesStyle>
    <a:lvl1pPr marL="0" algn="l" defTabSz="4025463" rtl="0" eaLnBrk="1" latinLnBrk="0" hangingPunct="1">
      <a:defRPr sz="5283" kern="1200">
        <a:solidFill>
          <a:schemeClr val="tx1"/>
        </a:solidFill>
        <a:latin typeface="+mn-lt"/>
        <a:ea typeface="+mn-ea"/>
        <a:cs typeface="+mn-cs"/>
      </a:defRPr>
    </a:lvl1pPr>
    <a:lvl2pPr marL="2012732" algn="l" defTabSz="4025463" rtl="0" eaLnBrk="1" latinLnBrk="0" hangingPunct="1">
      <a:defRPr sz="5283" kern="1200">
        <a:solidFill>
          <a:schemeClr val="tx1"/>
        </a:solidFill>
        <a:latin typeface="+mn-lt"/>
        <a:ea typeface="+mn-ea"/>
        <a:cs typeface="+mn-cs"/>
      </a:defRPr>
    </a:lvl2pPr>
    <a:lvl3pPr marL="4025463" algn="l" defTabSz="4025463" rtl="0" eaLnBrk="1" latinLnBrk="0" hangingPunct="1">
      <a:defRPr sz="5283" kern="1200">
        <a:solidFill>
          <a:schemeClr val="tx1"/>
        </a:solidFill>
        <a:latin typeface="+mn-lt"/>
        <a:ea typeface="+mn-ea"/>
        <a:cs typeface="+mn-cs"/>
      </a:defRPr>
    </a:lvl3pPr>
    <a:lvl4pPr marL="6038195" algn="l" defTabSz="4025463" rtl="0" eaLnBrk="1" latinLnBrk="0" hangingPunct="1">
      <a:defRPr sz="5283" kern="1200">
        <a:solidFill>
          <a:schemeClr val="tx1"/>
        </a:solidFill>
        <a:latin typeface="+mn-lt"/>
        <a:ea typeface="+mn-ea"/>
        <a:cs typeface="+mn-cs"/>
      </a:defRPr>
    </a:lvl4pPr>
    <a:lvl5pPr marL="8050926" algn="l" defTabSz="4025463" rtl="0" eaLnBrk="1" latinLnBrk="0" hangingPunct="1">
      <a:defRPr sz="5283" kern="1200">
        <a:solidFill>
          <a:schemeClr val="tx1"/>
        </a:solidFill>
        <a:latin typeface="+mn-lt"/>
        <a:ea typeface="+mn-ea"/>
        <a:cs typeface="+mn-cs"/>
      </a:defRPr>
    </a:lvl5pPr>
    <a:lvl6pPr marL="10063658" algn="l" defTabSz="4025463" rtl="0" eaLnBrk="1" latinLnBrk="0" hangingPunct="1">
      <a:defRPr sz="5283" kern="1200">
        <a:solidFill>
          <a:schemeClr val="tx1"/>
        </a:solidFill>
        <a:latin typeface="+mn-lt"/>
        <a:ea typeface="+mn-ea"/>
        <a:cs typeface="+mn-cs"/>
      </a:defRPr>
    </a:lvl6pPr>
    <a:lvl7pPr marL="12076389" algn="l" defTabSz="4025463" rtl="0" eaLnBrk="1" latinLnBrk="0" hangingPunct="1">
      <a:defRPr sz="5283" kern="1200">
        <a:solidFill>
          <a:schemeClr val="tx1"/>
        </a:solidFill>
        <a:latin typeface="+mn-lt"/>
        <a:ea typeface="+mn-ea"/>
        <a:cs typeface="+mn-cs"/>
      </a:defRPr>
    </a:lvl7pPr>
    <a:lvl8pPr marL="14089121" algn="l" defTabSz="4025463" rtl="0" eaLnBrk="1" latinLnBrk="0" hangingPunct="1">
      <a:defRPr sz="5283" kern="1200">
        <a:solidFill>
          <a:schemeClr val="tx1"/>
        </a:solidFill>
        <a:latin typeface="+mn-lt"/>
        <a:ea typeface="+mn-ea"/>
        <a:cs typeface="+mn-cs"/>
      </a:defRPr>
    </a:lvl8pPr>
    <a:lvl9pPr marL="16101852" algn="l" defTabSz="4025463" rtl="0" eaLnBrk="1" latinLnBrk="0" hangingPunct="1">
      <a:defRPr sz="52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46438" y="1792288"/>
            <a:ext cx="3433762" cy="4846637"/>
          </a:xfrm>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6F8E2375-F1B1-284C-A827-B0E603FDBDD8}" type="slidenum">
              <a:rPr lang="en-US" smtClean="0"/>
              <a:t>1</a:t>
            </a:fld>
            <a:endParaRPr lang="en-US"/>
          </a:p>
        </p:txBody>
      </p:sp>
    </p:spTree>
    <p:extLst>
      <p:ext uri="{BB962C8B-B14F-4D97-AF65-F5344CB8AC3E}">
        <p14:creationId xmlns:p14="http://schemas.microsoft.com/office/powerpoint/2010/main" val="3018771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9_Custom Layout">
    <p:spTree>
      <p:nvGrpSpPr>
        <p:cNvPr id="1" name=""/>
        <p:cNvGrpSpPr/>
        <p:nvPr/>
      </p:nvGrpSpPr>
      <p:grpSpPr>
        <a:xfrm>
          <a:off x="0" y="0"/>
          <a:ext cx="0" cy="0"/>
          <a:chOff x="0" y="0"/>
          <a:chExt cx="0" cy="0"/>
        </a:xfrm>
      </p:grpSpPr>
      <p:sp>
        <p:nvSpPr>
          <p:cNvPr id="4" name="Picture Placeholder 8"/>
          <p:cNvSpPr>
            <a:spLocks noGrp="1"/>
          </p:cNvSpPr>
          <p:nvPr>
            <p:ph type="pic" sz="quarter" idx="12"/>
          </p:nvPr>
        </p:nvSpPr>
        <p:spPr>
          <a:xfrm>
            <a:off x="2550054" y="0"/>
            <a:ext cx="12750271" cy="43200638"/>
          </a:xfrm>
          <a:prstGeom prst="rect">
            <a:avLst/>
          </a:prstGeom>
          <a:gradFill>
            <a:gsLst>
              <a:gs pos="0">
                <a:schemeClr val="tx1">
                  <a:alpha val="40000"/>
                </a:schemeClr>
              </a:gs>
              <a:gs pos="99000">
                <a:schemeClr val="tx1">
                  <a:alpha val="20000"/>
                </a:schemeClr>
              </a:gs>
            </a:gsLst>
            <a:lin ang="5400000" scaled="1"/>
          </a:gradFill>
          <a:ln>
            <a:noFill/>
          </a:ln>
        </p:spPr>
        <p:txBody>
          <a:bodyPr wrap="square" anchor="ctr">
            <a:noAutofit/>
          </a:bodyPr>
          <a:lstStyle>
            <a:lvl1pPr algn="ctr">
              <a:defRPr sz="2944">
                <a:solidFill>
                  <a:schemeClr val="tx1"/>
                </a:solidFill>
              </a:defRPr>
            </a:lvl1pPr>
          </a:lstStyle>
          <a:p>
            <a:endParaRPr lang="en-US"/>
          </a:p>
        </p:txBody>
      </p:sp>
    </p:spTree>
    <p:extLst>
      <p:ext uri="{BB962C8B-B14F-4D97-AF65-F5344CB8AC3E}">
        <p14:creationId xmlns:p14="http://schemas.microsoft.com/office/powerpoint/2010/main" val="5156996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92139" y="5963585"/>
            <a:ext cx="22972316" cy="7873157"/>
          </a:xfrm>
          <a:prstGeom prst="rect">
            <a:avLst/>
          </a:prstGeom>
          <a:effectLst/>
        </p:spPr>
        <p:txBody>
          <a:bodyPr vert="horz" lIns="0" tIns="192024" rIns="0" bIns="0" rtlCol="0" anchor="t" anchorCtr="0">
            <a:noAutofit/>
          </a:bodyPr>
          <a:lstStyle/>
          <a:p>
            <a:r>
              <a:rPr lang="en-US" dirty="0"/>
              <a:t>Your title here</a:t>
            </a:r>
          </a:p>
        </p:txBody>
      </p:sp>
      <p:sp>
        <p:nvSpPr>
          <p:cNvPr id="3" name="Текст 2"/>
          <p:cNvSpPr>
            <a:spLocks noGrp="1"/>
          </p:cNvSpPr>
          <p:nvPr>
            <p:ph type="body" idx="1"/>
          </p:nvPr>
        </p:nvSpPr>
        <p:spPr>
          <a:xfrm>
            <a:off x="5092146" y="15840234"/>
            <a:ext cx="22972320" cy="21600319"/>
          </a:xfrm>
          <a:prstGeom prst="rect">
            <a:avLst/>
          </a:prstGeom>
        </p:spPr>
        <p:txBody>
          <a:bodyPr vert="horz" lIns="0" tIns="0" rIns="0" bIns="0" rtlCol="0">
            <a:normAutofit/>
          </a:bodyPr>
          <a:lstStyle/>
          <a:p>
            <a:pPr lvl="0"/>
            <a:r>
              <a:rPr lang="en-US" dirty="0"/>
              <a:t>Write here subtitle</a:t>
            </a:r>
          </a:p>
          <a:p>
            <a:pPr lvl="1"/>
            <a:r>
              <a:rPr lang="en-US" dirty="0"/>
              <a:t>Write here subtitle</a:t>
            </a:r>
          </a:p>
          <a:p>
            <a:pPr lvl="1"/>
            <a:r>
              <a:rPr lang="en-US" dirty="0"/>
              <a:t>Write here subtitle</a:t>
            </a:r>
          </a:p>
          <a:p>
            <a:pPr lvl="2"/>
            <a:r>
              <a:rPr lang="en-US" dirty="0"/>
              <a:t>Write here text</a:t>
            </a:r>
          </a:p>
          <a:p>
            <a:pPr lvl="3"/>
            <a:r>
              <a:rPr lang="en-US" dirty="0"/>
              <a:t>Write here text</a:t>
            </a:r>
          </a:p>
          <a:p>
            <a:pPr lvl="4"/>
            <a:r>
              <a:rPr lang="en-US" dirty="0"/>
              <a:t>Write here text </a:t>
            </a:r>
          </a:p>
        </p:txBody>
      </p:sp>
      <p:sp>
        <p:nvSpPr>
          <p:cNvPr id="13" name="TextBox 12">
            <a:extLst>
              <a:ext uri="{FF2B5EF4-FFF2-40B4-BE49-F238E27FC236}">
                <a16:creationId xmlns:a16="http://schemas.microsoft.com/office/drawing/2014/main" id="{0A9BE02C-D3E3-A942-B9EE-9B8474039253}"/>
              </a:ext>
            </a:extLst>
          </p:cNvPr>
          <p:cNvSpPr txBox="1"/>
          <p:nvPr userDrawn="1"/>
        </p:nvSpPr>
        <p:spPr>
          <a:xfrm>
            <a:off x="9332264" y="42085018"/>
            <a:ext cx="11936123" cy="718559"/>
          </a:xfrm>
          <a:prstGeom prst="rect">
            <a:avLst/>
          </a:prstGeom>
          <a:noFill/>
        </p:spPr>
        <p:txBody>
          <a:bodyPr wrap="square" lIns="0" tIns="88311" rIns="353246" bIns="88311" rtlCol="0">
            <a:spAutoFit/>
          </a:bodyPr>
          <a:lstStyle/>
          <a:p>
            <a:pPr algn="ctr">
              <a:lnSpc>
                <a:spcPct val="120000"/>
              </a:lnSpc>
              <a:spcBef>
                <a:spcPts val="2455"/>
              </a:spcBef>
            </a:pPr>
            <a:r>
              <a:rPr lang="en-CH" sz="3053" dirty="0">
                <a:latin typeface="Overpass" pitchFamily="2" charset="77"/>
              </a:rPr>
              <a:t>© Rising Tide 2021</a:t>
            </a:r>
          </a:p>
        </p:txBody>
      </p:sp>
      <p:pic>
        <p:nvPicPr>
          <p:cNvPr id="8" name="Picture 7" descr="Background pattern&#10;&#10;Description automatically generated">
            <a:extLst>
              <a:ext uri="{FF2B5EF4-FFF2-40B4-BE49-F238E27FC236}">
                <a16:creationId xmlns:a16="http://schemas.microsoft.com/office/drawing/2014/main" id="{48FF1799-5E3E-D04C-B7FE-C0F97F5B5F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8648" y="-515403"/>
            <a:ext cx="32017945" cy="44231444"/>
          </a:xfrm>
          <a:prstGeom prst="rect">
            <a:avLst/>
          </a:prstGeom>
        </p:spPr>
      </p:pic>
    </p:spTree>
    <p:extLst>
      <p:ext uri="{BB962C8B-B14F-4D97-AF65-F5344CB8AC3E}">
        <p14:creationId xmlns:p14="http://schemas.microsoft.com/office/powerpoint/2010/main" val="1130058543"/>
      </p:ext>
    </p:extLst>
  </p:cSld>
  <p:clrMap bg1="lt1" tx1="dk1" bg2="lt2" tx2="dk2" accent1="accent1" accent2="accent2" accent3="accent3" accent4="accent4" accent5="accent5" accent6="accent6" hlink="hlink" folHlink="folHlink"/>
  <p:sldLayoutIdLst>
    <p:sldLayoutId id="2147484177" r:id="rId1"/>
  </p:sldLayoutIdLst>
  <p:hf hdr="0" ftr="0" dt="0"/>
  <p:txStyles>
    <p:titleStyle>
      <a:lvl1pPr algn="l" defTabSz="2242840" rtl="0" eaLnBrk="1" latinLnBrk="0" hangingPunct="1">
        <a:lnSpc>
          <a:spcPct val="80000"/>
        </a:lnSpc>
        <a:spcBef>
          <a:spcPct val="0"/>
        </a:spcBef>
        <a:buNone/>
        <a:defRPr sz="8831" b="1" i="0" kern="1200" spc="-371" baseline="0">
          <a:solidFill>
            <a:schemeClr val="tx1"/>
          </a:solidFill>
          <a:latin typeface="Overpass ExtraBold" pitchFamily="2" charset="77"/>
          <a:ea typeface="Overpass ExtraBold" pitchFamily="2" charset="77"/>
          <a:cs typeface="Overpass ExtraBold" pitchFamily="2" charset="77"/>
        </a:defRPr>
      </a:lvl1pPr>
    </p:titleStyle>
    <p:bodyStyle>
      <a:lvl1pPr marL="0" indent="0" algn="l" defTabSz="2242840" rtl="0" eaLnBrk="1" latinLnBrk="0" hangingPunct="1">
        <a:lnSpc>
          <a:spcPct val="150000"/>
        </a:lnSpc>
        <a:spcBef>
          <a:spcPts val="2455"/>
        </a:spcBef>
        <a:buFont typeface="Arial" panose="020B0604020202020204" pitchFamily="34" charset="0"/>
        <a:buNone/>
        <a:defRPr sz="6869" kern="1200">
          <a:solidFill>
            <a:schemeClr val="tx1"/>
          </a:solidFill>
          <a:latin typeface="Overpass" pitchFamily="2" charset="77"/>
          <a:ea typeface="+mn-ea"/>
          <a:cs typeface="+mn-cs"/>
        </a:defRPr>
      </a:lvl1pPr>
      <a:lvl2pPr marL="0" indent="0" algn="l" defTabSz="2242840" rtl="0" eaLnBrk="1" latinLnBrk="0" hangingPunct="1">
        <a:lnSpc>
          <a:spcPct val="150000"/>
        </a:lnSpc>
        <a:spcBef>
          <a:spcPts val="1225"/>
        </a:spcBef>
        <a:buFont typeface="Arial" panose="020B0604020202020204" pitchFamily="34" charset="0"/>
        <a:buNone/>
        <a:defRPr sz="4418" kern="1200">
          <a:solidFill>
            <a:schemeClr val="tx1"/>
          </a:solidFill>
          <a:latin typeface="Overpass" pitchFamily="2" charset="77"/>
          <a:ea typeface="+mn-ea"/>
          <a:cs typeface="+mn-cs"/>
        </a:defRPr>
      </a:lvl2pPr>
      <a:lvl3pPr marL="0" indent="0" algn="l" defTabSz="2242840" rtl="0" eaLnBrk="1" latinLnBrk="0" hangingPunct="1">
        <a:lnSpc>
          <a:spcPct val="150000"/>
        </a:lnSpc>
        <a:spcBef>
          <a:spcPts val="1225"/>
        </a:spcBef>
        <a:buFont typeface="Arial" panose="020B0604020202020204" pitchFamily="34" charset="0"/>
        <a:buNone/>
        <a:defRPr sz="2944" kern="1200">
          <a:solidFill>
            <a:schemeClr val="tx1"/>
          </a:solidFill>
          <a:latin typeface="Overpass" pitchFamily="2" charset="77"/>
          <a:ea typeface="+mn-ea"/>
          <a:cs typeface="+mn-cs"/>
        </a:defRPr>
      </a:lvl3pPr>
      <a:lvl4pPr marL="0" indent="0" algn="l" defTabSz="2242840" rtl="0" eaLnBrk="1" latinLnBrk="0" hangingPunct="1">
        <a:lnSpc>
          <a:spcPct val="150000"/>
        </a:lnSpc>
        <a:spcBef>
          <a:spcPts val="1225"/>
        </a:spcBef>
        <a:buFont typeface="Arial" panose="020B0604020202020204" pitchFamily="34" charset="0"/>
        <a:buNone/>
        <a:defRPr sz="2455" kern="1200">
          <a:solidFill>
            <a:schemeClr val="tx1">
              <a:alpha val="70000"/>
            </a:schemeClr>
          </a:solidFill>
          <a:latin typeface="Overpass" pitchFamily="2" charset="77"/>
          <a:ea typeface="+mn-ea"/>
          <a:cs typeface="+mn-cs"/>
        </a:defRPr>
      </a:lvl4pPr>
      <a:lvl5pPr marL="0" indent="0" algn="l" defTabSz="2242840" rtl="0" eaLnBrk="1" latinLnBrk="0" hangingPunct="1">
        <a:lnSpc>
          <a:spcPct val="150000"/>
        </a:lnSpc>
        <a:spcBef>
          <a:spcPts val="1225"/>
        </a:spcBef>
        <a:buFont typeface="Arial" panose="020B0604020202020204" pitchFamily="34" charset="0"/>
        <a:buNone/>
        <a:defRPr sz="2455" kern="1200" baseline="0">
          <a:solidFill>
            <a:schemeClr val="tx1">
              <a:alpha val="50000"/>
            </a:schemeClr>
          </a:solidFill>
          <a:latin typeface="Overpass" pitchFamily="2" charset="77"/>
          <a:ea typeface="+mn-ea"/>
          <a:cs typeface="+mn-cs"/>
        </a:defRPr>
      </a:lvl5pPr>
      <a:lvl6pPr marL="6167799" indent="-560711" algn="l" defTabSz="2242840" rtl="0" eaLnBrk="1" latinLnBrk="0" hangingPunct="1">
        <a:lnSpc>
          <a:spcPct val="90000"/>
        </a:lnSpc>
        <a:spcBef>
          <a:spcPts val="1225"/>
        </a:spcBef>
        <a:buFont typeface="Arial" panose="020B0604020202020204" pitchFamily="34" charset="0"/>
        <a:buChar char="•"/>
        <a:defRPr sz="4418" kern="1200">
          <a:solidFill>
            <a:schemeClr val="tx1"/>
          </a:solidFill>
          <a:latin typeface="+mn-lt"/>
          <a:ea typeface="+mn-ea"/>
          <a:cs typeface="+mn-cs"/>
        </a:defRPr>
      </a:lvl6pPr>
      <a:lvl7pPr marL="7289221" indent="-560711" algn="l" defTabSz="2242840" rtl="0" eaLnBrk="1" latinLnBrk="0" hangingPunct="1">
        <a:lnSpc>
          <a:spcPct val="90000"/>
        </a:lnSpc>
        <a:spcBef>
          <a:spcPts val="1225"/>
        </a:spcBef>
        <a:buFont typeface="Arial" panose="020B0604020202020204" pitchFamily="34" charset="0"/>
        <a:buChar char="•"/>
        <a:defRPr sz="4418" kern="1200">
          <a:solidFill>
            <a:schemeClr val="tx1"/>
          </a:solidFill>
          <a:latin typeface="+mn-lt"/>
          <a:ea typeface="+mn-ea"/>
          <a:cs typeface="+mn-cs"/>
        </a:defRPr>
      </a:lvl7pPr>
      <a:lvl8pPr marL="8410639" indent="-560711" algn="l" defTabSz="2242840" rtl="0" eaLnBrk="1" latinLnBrk="0" hangingPunct="1">
        <a:lnSpc>
          <a:spcPct val="90000"/>
        </a:lnSpc>
        <a:spcBef>
          <a:spcPts val="1225"/>
        </a:spcBef>
        <a:buFont typeface="Arial" panose="020B0604020202020204" pitchFamily="34" charset="0"/>
        <a:buChar char="•"/>
        <a:defRPr sz="4418" kern="1200">
          <a:solidFill>
            <a:schemeClr val="tx1"/>
          </a:solidFill>
          <a:latin typeface="+mn-lt"/>
          <a:ea typeface="+mn-ea"/>
          <a:cs typeface="+mn-cs"/>
        </a:defRPr>
      </a:lvl8pPr>
      <a:lvl9pPr marL="9532052" indent="-560711" algn="l" defTabSz="2242840" rtl="0" eaLnBrk="1" latinLnBrk="0" hangingPunct="1">
        <a:lnSpc>
          <a:spcPct val="90000"/>
        </a:lnSpc>
        <a:spcBef>
          <a:spcPts val="1225"/>
        </a:spcBef>
        <a:buFont typeface="Arial" panose="020B0604020202020204" pitchFamily="34" charset="0"/>
        <a:buChar char="•"/>
        <a:defRPr sz="4418" kern="1200">
          <a:solidFill>
            <a:schemeClr val="tx1"/>
          </a:solidFill>
          <a:latin typeface="+mn-lt"/>
          <a:ea typeface="+mn-ea"/>
          <a:cs typeface="+mn-cs"/>
        </a:defRPr>
      </a:lvl9pPr>
    </p:bodyStyle>
    <p:otherStyle>
      <a:defPPr>
        <a:defRPr lang="en-US"/>
      </a:defPPr>
      <a:lvl1pPr marL="0" algn="l" defTabSz="2242840" rtl="0" eaLnBrk="1" latinLnBrk="0" hangingPunct="1">
        <a:defRPr sz="4418" kern="1200">
          <a:solidFill>
            <a:schemeClr val="tx1"/>
          </a:solidFill>
          <a:latin typeface="+mn-lt"/>
          <a:ea typeface="+mn-ea"/>
          <a:cs typeface="+mn-cs"/>
        </a:defRPr>
      </a:lvl1pPr>
      <a:lvl2pPr marL="1121418" algn="l" defTabSz="2242840" rtl="0" eaLnBrk="1" latinLnBrk="0" hangingPunct="1">
        <a:defRPr sz="4418" kern="1200">
          <a:solidFill>
            <a:schemeClr val="tx1"/>
          </a:solidFill>
          <a:latin typeface="+mn-lt"/>
          <a:ea typeface="+mn-ea"/>
          <a:cs typeface="+mn-cs"/>
        </a:defRPr>
      </a:lvl2pPr>
      <a:lvl3pPr marL="2242840" algn="l" defTabSz="2242840" rtl="0" eaLnBrk="1" latinLnBrk="0" hangingPunct="1">
        <a:defRPr sz="4418" kern="1200">
          <a:solidFill>
            <a:schemeClr val="tx1"/>
          </a:solidFill>
          <a:latin typeface="+mn-lt"/>
          <a:ea typeface="+mn-ea"/>
          <a:cs typeface="+mn-cs"/>
        </a:defRPr>
      </a:lvl3pPr>
      <a:lvl4pPr marL="3364257" algn="l" defTabSz="2242840" rtl="0" eaLnBrk="1" latinLnBrk="0" hangingPunct="1">
        <a:defRPr sz="4418" kern="1200">
          <a:solidFill>
            <a:schemeClr val="tx1"/>
          </a:solidFill>
          <a:latin typeface="+mn-lt"/>
          <a:ea typeface="+mn-ea"/>
          <a:cs typeface="+mn-cs"/>
        </a:defRPr>
      </a:lvl4pPr>
      <a:lvl5pPr marL="4485675" algn="l" defTabSz="2242840" rtl="0" eaLnBrk="1" latinLnBrk="0" hangingPunct="1">
        <a:defRPr sz="4418" kern="1200">
          <a:solidFill>
            <a:schemeClr val="tx1"/>
          </a:solidFill>
          <a:latin typeface="+mn-lt"/>
          <a:ea typeface="+mn-ea"/>
          <a:cs typeface="+mn-cs"/>
        </a:defRPr>
      </a:lvl5pPr>
      <a:lvl6pPr marL="5607088" algn="l" defTabSz="2242840" rtl="0" eaLnBrk="1" latinLnBrk="0" hangingPunct="1">
        <a:defRPr sz="4418" kern="1200">
          <a:solidFill>
            <a:schemeClr val="tx1"/>
          </a:solidFill>
          <a:latin typeface="+mn-lt"/>
          <a:ea typeface="+mn-ea"/>
          <a:cs typeface="+mn-cs"/>
        </a:defRPr>
      </a:lvl6pPr>
      <a:lvl7pPr marL="6728506" algn="l" defTabSz="2242840" rtl="0" eaLnBrk="1" latinLnBrk="0" hangingPunct="1">
        <a:defRPr sz="4418" kern="1200">
          <a:solidFill>
            <a:schemeClr val="tx1"/>
          </a:solidFill>
          <a:latin typeface="+mn-lt"/>
          <a:ea typeface="+mn-ea"/>
          <a:cs typeface="+mn-cs"/>
        </a:defRPr>
      </a:lvl7pPr>
      <a:lvl8pPr marL="7849928" algn="l" defTabSz="2242840" rtl="0" eaLnBrk="1" latinLnBrk="0" hangingPunct="1">
        <a:defRPr sz="4418" kern="1200">
          <a:solidFill>
            <a:schemeClr val="tx1"/>
          </a:solidFill>
          <a:latin typeface="+mn-lt"/>
          <a:ea typeface="+mn-ea"/>
          <a:cs typeface="+mn-cs"/>
        </a:defRPr>
      </a:lvl8pPr>
      <a:lvl9pPr marL="8971345" algn="l" defTabSz="2242840" rtl="0" eaLnBrk="1" latinLnBrk="0" hangingPunct="1">
        <a:defRPr sz="4418" kern="1200">
          <a:solidFill>
            <a:schemeClr val="tx1"/>
          </a:solidFill>
          <a:latin typeface="+mn-lt"/>
          <a:ea typeface="+mn-ea"/>
          <a:cs typeface="+mn-cs"/>
        </a:defRPr>
      </a:lvl9pPr>
    </p:otherStyle>
  </p:txStyles>
  <p:extLst>
    <p:ext uri="{27BBF7A9-308A-43DC-89C8-2F10F3537804}">
      <p15:sldGuideLst xmlns:p15="http://schemas.microsoft.com/office/powerpoint/2012/main">
        <p15:guide id="0" pos="9638" userDrawn="1">
          <p15:clr>
            <a:srgbClr val="F26B43"/>
          </p15:clr>
        </p15:guide>
        <p15:guide id="1" orient="horz" pos="13607" userDrawn="1">
          <p15:clr>
            <a:srgbClr val="F26B43"/>
          </p15:clr>
        </p15:guide>
        <p15:guide id="14" orient="horz" pos="2181" userDrawn="1">
          <p15:clr>
            <a:srgbClr val="F26B43"/>
          </p15:clr>
        </p15:guide>
        <p15:guide id="27" orient="horz" pos="24893" userDrawn="1">
          <p15:clr>
            <a:srgbClr val="F26B43"/>
          </p15:clr>
        </p15:guide>
        <p15:guide id="28" pos="1611" userDrawn="1">
          <p15:clr>
            <a:srgbClr val="F26B43"/>
          </p15:clr>
        </p15:guide>
        <p15:guide id="29" pos="17665" userDrawn="1">
          <p15:clr>
            <a:srgbClr val="F26B43"/>
          </p15:clr>
        </p15:guide>
        <p15:guide id="44" userDrawn="1">
          <p15:clr>
            <a:srgbClr val="F26B43"/>
          </p15:clr>
        </p15:guide>
        <p15:guide id="45" pos="19276" userDrawn="1">
          <p15:clr>
            <a:srgbClr val="F26B43"/>
          </p15:clr>
        </p15:guide>
        <p15:guide id="46" orient="horz" userDrawn="1">
          <p15:clr>
            <a:srgbClr val="F26B43"/>
          </p15:clr>
        </p15:guide>
        <p15:guide id="47" orient="horz" pos="27213" userDrawn="1">
          <p15:clr>
            <a:srgbClr val="F26B43"/>
          </p15:clr>
        </p15:guide>
        <p15:guide id="48" pos="3208" userDrawn="1">
          <p15:clr>
            <a:srgbClr val="F26B43"/>
          </p15:clr>
        </p15:guide>
        <p15:guide id="51" orient="horz" pos="4466" userDrawn="1">
          <p15:clr>
            <a:srgbClr val="F26B43"/>
          </p15:clr>
        </p15:guide>
        <p15:guide id="52" pos="480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ctangle 96">
            <a:extLst>
              <a:ext uri="{FF2B5EF4-FFF2-40B4-BE49-F238E27FC236}">
                <a16:creationId xmlns:a16="http://schemas.microsoft.com/office/drawing/2014/main" id="{4F05CFAC-6C35-7B41-880D-902322A877EA}"/>
              </a:ext>
            </a:extLst>
          </p:cNvPr>
          <p:cNvSpPr/>
          <p:nvPr/>
        </p:nvSpPr>
        <p:spPr>
          <a:xfrm>
            <a:off x="23879757" y="37200629"/>
            <a:ext cx="7071590" cy="196901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557">
              <a:latin typeface="Overpass" pitchFamily="2" charset="77"/>
            </a:endParaRPr>
          </a:p>
        </p:txBody>
      </p:sp>
      <p:sp>
        <p:nvSpPr>
          <p:cNvPr id="92" name="Rectangle 91">
            <a:extLst>
              <a:ext uri="{FF2B5EF4-FFF2-40B4-BE49-F238E27FC236}">
                <a16:creationId xmlns:a16="http://schemas.microsoft.com/office/drawing/2014/main" id="{78542E80-D9B0-B944-A4D2-B316A0B60CE4}"/>
              </a:ext>
            </a:extLst>
          </p:cNvPr>
          <p:cNvSpPr/>
          <p:nvPr/>
        </p:nvSpPr>
        <p:spPr>
          <a:xfrm>
            <a:off x="23906028" y="18738034"/>
            <a:ext cx="7071590" cy="417947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557">
              <a:latin typeface="Overpass" pitchFamily="2" charset="77"/>
            </a:endParaRPr>
          </a:p>
        </p:txBody>
      </p:sp>
      <p:sp>
        <p:nvSpPr>
          <p:cNvPr id="87" name="Rectangle 86">
            <a:extLst>
              <a:ext uri="{FF2B5EF4-FFF2-40B4-BE49-F238E27FC236}">
                <a16:creationId xmlns:a16="http://schemas.microsoft.com/office/drawing/2014/main" id="{7DF5E8B8-282D-954C-8711-F49E9813243D}"/>
              </a:ext>
            </a:extLst>
          </p:cNvPr>
          <p:cNvSpPr/>
          <p:nvPr/>
        </p:nvSpPr>
        <p:spPr>
          <a:xfrm>
            <a:off x="-701675" y="41546679"/>
            <a:ext cx="32004000" cy="21661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557">
              <a:latin typeface="Overpass" pitchFamily="2" charset="77"/>
            </a:endParaRPr>
          </a:p>
        </p:txBody>
      </p:sp>
      <p:sp>
        <p:nvSpPr>
          <p:cNvPr id="6" name="TextBox 5">
            <a:extLst>
              <a:ext uri="{FF2B5EF4-FFF2-40B4-BE49-F238E27FC236}">
                <a16:creationId xmlns:a16="http://schemas.microsoft.com/office/drawing/2014/main" id="{240C50BA-D7A7-5341-A2C1-2E04CD63052D}"/>
              </a:ext>
            </a:extLst>
          </p:cNvPr>
          <p:cNvSpPr txBox="1"/>
          <p:nvPr/>
        </p:nvSpPr>
        <p:spPr>
          <a:xfrm>
            <a:off x="1403050" y="-650311"/>
            <a:ext cx="27373656" cy="4749045"/>
          </a:xfrm>
          <a:prstGeom prst="rect">
            <a:avLst/>
          </a:prstGeom>
          <a:noFill/>
        </p:spPr>
        <p:txBody>
          <a:bodyPr wrap="square" lIns="0" tIns="156998" rIns="627992" bIns="156998" rtlCol="0">
            <a:spAutoFit/>
          </a:bodyPr>
          <a:lstStyle/>
          <a:p>
            <a:pPr marL="55386" marR="22154">
              <a:spcBef>
                <a:spcPts val="2813"/>
              </a:spcBef>
            </a:pPr>
            <a:r>
              <a:rPr lang="en-US" sz="9600" b="1" spc="-22" dirty="0">
                <a:solidFill>
                  <a:schemeClr val="bg1"/>
                </a:solidFill>
                <a:latin typeface="Overpass" pitchFamily="2" charset="77"/>
              </a:rPr>
              <a:t>The Co-creating person-centered health using art, technology, and design (CREATE) program, for better Quality of life</a:t>
            </a:r>
            <a:endParaRPr lang="en-CH" sz="9600" b="1" spc="-22" dirty="0">
              <a:solidFill>
                <a:schemeClr val="bg1"/>
              </a:solidFill>
              <a:latin typeface="Overpass" pitchFamily="2" charset="77"/>
            </a:endParaRPr>
          </a:p>
        </p:txBody>
      </p:sp>
      <p:grpSp>
        <p:nvGrpSpPr>
          <p:cNvPr id="21" name="Group 20">
            <a:extLst>
              <a:ext uri="{FF2B5EF4-FFF2-40B4-BE49-F238E27FC236}">
                <a16:creationId xmlns:a16="http://schemas.microsoft.com/office/drawing/2014/main" id="{BEBD13F8-E0E3-983C-1E01-556BA55C8C7C}"/>
              </a:ext>
            </a:extLst>
          </p:cNvPr>
          <p:cNvGrpSpPr/>
          <p:nvPr/>
        </p:nvGrpSpPr>
        <p:grpSpPr>
          <a:xfrm>
            <a:off x="1567234" y="18677655"/>
            <a:ext cx="20968066" cy="7445419"/>
            <a:chOff x="1432172" y="20146812"/>
            <a:chExt cx="20968066" cy="7445419"/>
          </a:xfrm>
        </p:grpSpPr>
        <p:sp>
          <p:nvSpPr>
            <p:cNvPr id="26" name="Rectangle 25">
              <a:extLst>
                <a:ext uri="{FF2B5EF4-FFF2-40B4-BE49-F238E27FC236}">
                  <a16:creationId xmlns:a16="http://schemas.microsoft.com/office/drawing/2014/main" id="{BDC34C87-03B5-5F4B-93D9-C7A20B7A1B69}"/>
                </a:ext>
              </a:extLst>
            </p:cNvPr>
            <p:cNvSpPr/>
            <p:nvPr/>
          </p:nvSpPr>
          <p:spPr>
            <a:xfrm>
              <a:off x="1432172" y="20146812"/>
              <a:ext cx="20968066" cy="7305062"/>
            </a:xfrm>
            <a:prstGeom prst="rect">
              <a:avLst/>
            </a:prstGeom>
            <a:solidFill>
              <a:schemeClr val="accent5">
                <a:lumMod val="20000"/>
                <a:lumOff val="80000"/>
              </a:schemeClr>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557">
                <a:latin typeface="Overpass" pitchFamily="2" charset="77"/>
              </a:endParaRPr>
            </a:p>
          </p:txBody>
        </p:sp>
        <p:sp>
          <p:nvSpPr>
            <p:cNvPr id="33" name="TextBox 32">
              <a:extLst>
                <a:ext uri="{FF2B5EF4-FFF2-40B4-BE49-F238E27FC236}">
                  <a16:creationId xmlns:a16="http://schemas.microsoft.com/office/drawing/2014/main" id="{06EDD810-B4E1-D242-9648-DD1352F9114A}"/>
                </a:ext>
              </a:extLst>
            </p:cNvPr>
            <p:cNvSpPr txBox="1"/>
            <p:nvPr/>
          </p:nvSpPr>
          <p:spPr>
            <a:xfrm>
              <a:off x="1983586" y="20549279"/>
              <a:ext cx="15556639" cy="1055278"/>
            </a:xfrm>
            <a:prstGeom prst="rect">
              <a:avLst/>
            </a:prstGeom>
            <a:noFill/>
          </p:spPr>
          <p:txBody>
            <a:bodyPr wrap="square" lIns="0" tIns="156998" rIns="627992" bIns="156998" rtlCol="0">
              <a:spAutoFit/>
            </a:bodyPr>
            <a:lstStyle/>
            <a:p>
              <a:pPr>
                <a:spcBef>
                  <a:spcPts val="4361"/>
                </a:spcBef>
              </a:pPr>
              <a:r>
                <a:rPr lang="en-US" sz="4797" dirty="0">
                  <a:solidFill>
                    <a:schemeClr val="accent5">
                      <a:lumMod val="50000"/>
                    </a:schemeClr>
                  </a:solidFill>
                  <a:latin typeface="Overpass" pitchFamily="2" charset="77"/>
                </a:rPr>
                <a:t>Direct involvement of patient experts</a:t>
              </a:r>
              <a:endParaRPr lang="en-US" sz="4797" dirty="0">
                <a:solidFill>
                  <a:schemeClr val="accent5">
                    <a:lumMod val="75000"/>
                  </a:schemeClr>
                </a:solidFill>
                <a:latin typeface="Overpass" pitchFamily="2" charset="77"/>
              </a:endParaRPr>
            </a:p>
          </p:txBody>
        </p:sp>
        <p:sp>
          <p:nvSpPr>
            <p:cNvPr id="34" name="TextBox 33">
              <a:extLst>
                <a:ext uri="{FF2B5EF4-FFF2-40B4-BE49-F238E27FC236}">
                  <a16:creationId xmlns:a16="http://schemas.microsoft.com/office/drawing/2014/main" id="{9E793231-EED9-6842-9B25-3D47156CF43A}"/>
                </a:ext>
              </a:extLst>
            </p:cNvPr>
            <p:cNvSpPr txBox="1"/>
            <p:nvPr/>
          </p:nvSpPr>
          <p:spPr>
            <a:xfrm>
              <a:off x="2124016" y="21673635"/>
              <a:ext cx="19097825" cy="5918596"/>
            </a:xfrm>
            <a:prstGeom prst="rect">
              <a:avLst/>
            </a:prstGeom>
            <a:noFill/>
          </p:spPr>
          <p:txBody>
            <a:bodyPr wrap="square" lIns="0" tIns="156998" rIns="470994" bIns="156998" rtlCol="0">
              <a:spAutoFit/>
            </a:bodyPr>
            <a:lstStyle/>
            <a:p>
              <a:r>
                <a:rPr lang="en-US" sz="2800" dirty="0">
                  <a:solidFill>
                    <a:schemeClr val="tx2">
                      <a:lumMod val="85000"/>
                      <a:lumOff val="15000"/>
                    </a:schemeClr>
                  </a:solidFill>
                  <a:latin typeface="Overpass" pitchFamily="2" charset="77"/>
                  <a:cs typeface="Arial Narrow"/>
                </a:rPr>
                <a:t>At the initial co-creation workshop, we introduced the concept of patient involvement, exchanged expectations and fostered a trustful environment for good communication. Our goal was to create a comfortable and enjoyable setting to optimize research outcomes but also to ensure that everyone had a positive and enjoyable experience throughout the process. Meetings took place in a neutral, and non-hospital setting. Catering was available for all meetings.</a:t>
              </a:r>
            </a:p>
            <a:p>
              <a:r>
                <a:rPr lang="en-US" sz="2800" dirty="0">
                  <a:solidFill>
                    <a:schemeClr val="tx2">
                      <a:lumMod val="85000"/>
                      <a:lumOff val="15000"/>
                    </a:schemeClr>
                  </a:solidFill>
                  <a:latin typeface="Overpass" pitchFamily="2" charset="77"/>
                  <a:cs typeface="Arial Narrow"/>
                </a:rPr>
                <a:t>Following our patient involvement plan, we introduced the panel to our ideas and intention to discuss the clinical sub-trials. We presented the crosscutting outcomes to illustrate the interconnectedness between three sub-trials all addressing the overall aim of CREATE. </a:t>
              </a:r>
            </a:p>
            <a:p>
              <a:r>
                <a:rPr lang="en-US" sz="2800" dirty="0">
                  <a:solidFill>
                    <a:schemeClr val="tx2">
                      <a:lumMod val="85000"/>
                      <a:lumOff val="15000"/>
                    </a:schemeClr>
                  </a:solidFill>
                  <a:latin typeface="Overpass" pitchFamily="2" charset="77"/>
                  <a:cs typeface="Arial Narrow"/>
                </a:rPr>
                <a:t>We talked about the notion of quality of life and how we measure it. We explored the benefits and challenges of digital interventions and the use of technology. The rationale behind incorporating e.g. Virtually Reality to address the relief of senses was greatly appreciated by the patients. Also, patients told us that it is extremely important to monitor participants’ stress levels as a hospital visit often is a stressful event and they want to be safe and welcome.</a:t>
              </a:r>
            </a:p>
            <a:p>
              <a:r>
                <a:rPr lang="en-US" sz="2800" dirty="0">
                  <a:solidFill>
                    <a:schemeClr val="tx2">
                      <a:lumMod val="85000"/>
                      <a:lumOff val="15000"/>
                    </a:schemeClr>
                  </a:solidFill>
                  <a:latin typeface="Overpass" pitchFamily="2" charset="77"/>
                  <a:cs typeface="Arial Narrow"/>
                </a:rPr>
                <a:t>We were reminded that patients are not passive responders of interventions; patients want to have meaningful interventions and we shall avoid offering time-consuming interventions. </a:t>
              </a:r>
            </a:p>
          </p:txBody>
        </p:sp>
      </p:grpSp>
      <p:grpSp>
        <p:nvGrpSpPr>
          <p:cNvPr id="20" name="Group 19">
            <a:extLst>
              <a:ext uri="{FF2B5EF4-FFF2-40B4-BE49-F238E27FC236}">
                <a16:creationId xmlns:a16="http://schemas.microsoft.com/office/drawing/2014/main" id="{D0D0A804-FCF7-38AA-CD9B-E24593C4F75A}"/>
              </a:ext>
            </a:extLst>
          </p:cNvPr>
          <p:cNvGrpSpPr/>
          <p:nvPr/>
        </p:nvGrpSpPr>
        <p:grpSpPr>
          <a:xfrm>
            <a:off x="1575121" y="31113632"/>
            <a:ext cx="20968066" cy="4400143"/>
            <a:chOff x="1448962" y="35021604"/>
            <a:chExt cx="20968066" cy="4400143"/>
          </a:xfrm>
        </p:grpSpPr>
        <p:sp>
          <p:nvSpPr>
            <p:cNvPr id="27" name="Rectangle 26">
              <a:extLst>
                <a:ext uri="{FF2B5EF4-FFF2-40B4-BE49-F238E27FC236}">
                  <a16:creationId xmlns:a16="http://schemas.microsoft.com/office/drawing/2014/main" id="{6E8AF440-971E-2A4E-B279-EFE3C8540C6F}"/>
                </a:ext>
              </a:extLst>
            </p:cNvPr>
            <p:cNvSpPr/>
            <p:nvPr/>
          </p:nvSpPr>
          <p:spPr>
            <a:xfrm>
              <a:off x="1448962" y="35021604"/>
              <a:ext cx="20968066" cy="4354494"/>
            </a:xfrm>
            <a:prstGeom prst="rect">
              <a:avLst/>
            </a:prstGeom>
            <a:solidFill>
              <a:schemeClr val="accent5">
                <a:lumMod val="20000"/>
                <a:lumOff val="80000"/>
              </a:schemeClr>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557">
                <a:latin typeface="Overpass" pitchFamily="2" charset="77"/>
              </a:endParaRPr>
            </a:p>
          </p:txBody>
        </p:sp>
        <p:sp>
          <p:nvSpPr>
            <p:cNvPr id="39" name="TextBox 38">
              <a:extLst>
                <a:ext uri="{FF2B5EF4-FFF2-40B4-BE49-F238E27FC236}">
                  <a16:creationId xmlns:a16="http://schemas.microsoft.com/office/drawing/2014/main" id="{BEB28929-9E26-EB42-9B2B-33F3EFF440B5}"/>
                </a:ext>
              </a:extLst>
            </p:cNvPr>
            <p:cNvSpPr txBox="1"/>
            <p:nvPr/>
          </p:nvSpPr>
          <p:spPr>
            <a:xfrm>
              <a:off x="1897467" y="35054836"/>
              <a:ext cx="18311771" cy="1055278"/>
            </a:xfrm>
            <a:prstGeom prst="rect">
              <a:avLst/>
            </a:prstGeom>
            <a:noFill/>
          </p:spPr>
          <p:txBody>
            <a:bodyPr wrap="square" lIns="0" tIns="156998" rIns="627992" bIns="156998" rtlCol="0">
              <a:spAutoFit/>
            </a:bodyPr>
            <a:lstStyle/>
            <a:p>
              <a:pPr>
                <a:spcBef>
                  <a:spcPts val="4361"/>
                </a:spcBef>
              </a:pPr>
              <a:r>
                <a:rPr lang="en-US" sz="4797" dirty="0">
                  <a:solidFill>
                    <a:schemeClr val="accent5">
                      <a:lumMod val="50000"/>
                    </a:schemeClr>
                  </a:solidFill>
                  <a:latin typeface="Overpass" pitchFamily="2" charset="77"/>
                </a:rPr>
                <a:t>Impact on research</a:t>
              </a:r>
            </a:p>
          </p:txBody>
        </p:sp>
        <p:sp>
          <p:nvSpPr>
            <p:cNvPr id="40" name="TextBox 39">
              <a:extLst>
                <a:ext uri="{FF2B5EF4-FFF2-40B4-BE49-F238E27FC236}">
                  <a16:creationId xmlns:a16="http://schemas.microsoft.com/office/drawing/2014/main" id="{EE6BEDE2-F9F8-6048-B578-09C1FF56FE3F}"/>
                </a:ext>
              </a:extLst>
            </p:cNvPr>
            <p:cNvSpPr txBox="1"/>
            <p:nvPr/>
          </p:nvSpPr>
          <p:spPr>
            <a:xfrm>
              <a:off x="1939440" y="36088474"/>
              <a:ext cx="18543350" cy="3333273"/>
            </a:xfrm>
            <a:prstGeom prst="rect">
              <a:avLst/>
            </a:prstGeom>
            <a:noFill/>
          </p:spPr>
          <p:txBody>
            <a:bodyPr wrap="square" lIns="0" tIns="156998" rIns="470994" bIns="156998" rtlCol="0">
              <a:spAutoFit/>
            </a:bodyPr>
            <a:lstStyle/>
            <a:p>
              <a:pPr>
                <a:spcBef>
                  <a:spcPts val="4361"/>
                </a:spcBef>
              </a:pPr>
              <a:r>
                <a:rPr lang="en-US" sz="2800" dirty="0">
                  <a:solidFill>
                    <a:schemeClr val="tx2">
                      <a:lumMod val="85000"/>
                      <a:lumOff val="15000"/>
                    </a:schemeClr>
                  </a:solidFill>
                  <a:latin typeface="Overpass" pitchFamily="2" charset="77"/>
                </a:rPr>
                <a:t>We decided to transform a traditional RCT into a more preference-driven trial. Additionally, we will establish population-specific patient panels to be involved in each of the specific sub-trials. This was especially underlined as being important for trials with patients diagnosed with brain tumors, given their unique symptoms like cognitive deficits and personal changes. Population-specific lived experience is valuable, and we recognize the need for their input as well as that of their families. As early-stage dissemination of patient involvement plans is a novel, yet promising approach, we are committed to sharing our experiences with a wider community. We have been invited to write an editorial on this participatory design process for an international scientific journal.  </a:t>
              </a:r>
              <a:endParaRPr lang="en-US" sz="2200" dirty="0">
                <a:solidFill>
                  <a:schemeClr val="tx2">
                    <a:lumMod val="85000"/>
                    <a:lumOff val="15000"/>
                  </a:schemeClr>
                </a:solidFill>
                <a:latin typeface="Overpass" pitchFamily="2" charset="77"/>
              </a:endParaRPr>
            </a:p>
          </p:txBody>
        </p:sp>
      </p:grpSp>
      <p:sp>
        <p:nvSpPr>
          <p:cNvPr id="88" name="Rectangle 87">
            <a:extLst>
              <a:ext uri="{FF2B5EF4-FFF2-40B4-BE49-F238E27FC236}">
                <a16:creationId xmlns:a16="http://schemas.microsoft.com/office/drawing/2014/main" id="{DF2BA10A-C823-5E47-8E1D-AF12C744893B}"/>
              </a:ext>
            </a:extLst>
          </p:cNvPr>
          <p:cNvSpPr/>
          <p:nvPr/>
        </p:nvSpPr>
        <p:spPr>
          <a:xfrm>
            <a:off x="23896205" y="6246943"/>
            <a:ext cx="7071590" cy="417947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557">
              <a:latin typeface="Overpass" pitchFamily="2" charset="77"/>
            </a:endParaRPr>
          </a:p>
        </p:txBody>
      </p:sp>
      <p:sp>
        <p:nvSpPr>
          <p:cNvPr id="18" name="Oval 17">
            <a:extLst>
              <a:ext uri="{FF2B5EF4-FFF2-40B4-BE49-F238E27FC236}">
                <a16:creationId xmlns:a16="http://schemas.microsoft.com/office/drawing/2014/main" id="{A39F15A6-8338-C544-B8E8-25E72AC7DC2C}"/>
              </a:ext>
            </a:extLst>
          </p:cNvPr>
          <p:cNvSpPr/>
          <p:nvPr/>
        </p:nvSpPr>
        <p:spPr>
          <a:xfrm>
            <a:off x="23241585" y="5532412"/>
            <a:ext cx="1248340" cy="1248340"/>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5233" dirty="0">
                <a:solidFill>
                  <a:schemeClr val="bg2"/>
                </a:solidFill>
                <a:latin typeface="Overpass" pitchFamily="2" charset="77"/>
              </a:rPr>
              <a:t>1</a:t>
            </a:r>
            <a:endParaRPr lang="en-US" sz="6106" dirty="0">
              <a:solidFill>
                <a:schemeClr val="bg2"/>
              </a:solidFill>
              <a:latin typeface="Overpass" pitchFamily="2" charset="77"/>
            </a:endParaRPr>
          </a:p>
        </p:txBody>
      </p:sp>
      <p:sp>
        <p:nvSpPr>
          <p:cNvPr id="42" name="Oval 41">
            <a:extLst>
              <a:ext uri="{FF2B5EF4-FFF2-40B4-BE49-F238E27FC236}">
                <a16:creationId xmlns:a16="http://schemas.microsoft.com/office/drawing/2014/main" id="{367E4CC0-10B6-D648-9904-7DA4A4EBEAEF}"/>
              </a:ext>
            </a:extLst>
          </p:cNvPr>
          <p:cNvSpPr/>
          <p:nvPr/>
        </p:nvSpPr>
        <p:spPr>
          <a:xfrm>
            <a:off x="23241585" y="18147580"/>
            <a:ext cx="1248340" cy="1248340"/>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5233" dirty="0">
                <a:solidFill>
                  <a:schemeClr val="bg2"/>
                </a:solidFill>
                <a:latin typeface="Overpass" pitchFamily="2" charset="77"/>
              </a:rPr>
              <a:t>3</a:t>
            </a:r>
            <a:endParaRPr lang="en-US" sz="6106" dirty="0">
              <a:solidFill>
                <a:schemeClr val="bg2"/>
              </a:solidFill>
              <a:latin typeface="Overpass" pitchFamily="2" charset="77"/>
            </a:endParaRPr>
          </a:p>
        </p:txBody>
      </p:sp>
      <p:sp>
        <p:nvSpPr>
          <p:cNvPr id="44" name="Oval 43">
            <a:extLst>
              <a:ext uri="{FF2B5EF4-FFF2-40B4-BE49-F238E27FC236}">
                <a16:creationId xmlns:a16="http://schemas.microsoft.com/office/drawing/2014/main" id="{9A481534-2DC4-C148-A5ED-1D189CDEEA72}"/>
              </a:ext>
            </a:extLst>
          </p:cNvPr>
          <p:cNvSpPr/>
          <p:nvPr/>
        </p:nvSpPr>
        <p:spPr>
          <a:xfrm>
            <a:off x="23241585" y="36686278"/>
            <a:ext cx="1248340" cy="1248340"/>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CH" sz="5233" dirty="0">
                <a:solidFill>
                  <a:schemeClr val="bg2"/>
                </a:solidFill>
                <a:latin typeface="Overpass" pitchFamily="2" charset="77"/>
              </a:rPr>
              <a:t>4</a:t>
            </a:r>
            <a:endParaRPr lang="en-US" sz="6106" dirty="0">
              <a:solidFill>
                <a:schemeClr val="bg2"/>
              </a:solidFill>
              <a:latin typeface="Overpass" pitchFamily="2" charset="77"/>
            </a:endParaRPr>
          </a:p>
        </p:txBody>
      </p:sp>
      <p:sp>
        <p:nvSpPr>
          <p:cNvPr id="45" name="object 9">
            <a:extLst>
              <a:ext uri="{FF2B5EF4-FFF2-40B4-BE49-F238E27FC236}">
                <a16:creationId xmlns:a16="http://schemas.microsoft.com/office/drawing/2014/main" id="{217648B5-E9E6-8E4B-805F-BC1D76A8FCD5}"/>
              </a:ext>
            </a:extLst>
          </p:cNvPr>
          <p:cNvSpPr txBox="1"/>
          <p:nvPr/>
        </p:nvSpPr>
        <p:spPr>
          <a:xfrm>
            <a:off x="24589720" y="6648495"/>
            <a:ext cx="5893158" cy="1610607"/>
          </a:xfrm>
          <a:prstGeom prst="rect">
            <a:avLst/>
          </a:prstGeom>
        </p:spPr>
        <p:txBody>
          <a:bodyPr vert="horz" wrap="square" lIns="0" tIns="52616" rIns="0" bIns="0" rtlCol="0">
            <a:spAutoFit/>
          </a:bodyPr>
          <a:lstStyle/>
          <a:p>
            <a:pPr marL="55386" marR="22154">
              <a:lnSpc>
                <a:spcPct val="114700"/>
              </a:lnSpc>
              <a:spcBef>
                <a:spcPts val="414"/>
              </a:spcBef>
            </a:pPr>
            <a:r>
              <a:rPr lang="en-US" sz="4579" b="1" dirty="0">
                <a:solidFill>
                  <a:srgbClr val="FFFFFF"/>
                </a:solidFill>
                <a:latin typeface="Overpass" pitchFamily="2" charset="77"/>
                <a:cs typeface="Lucida Sans"/>
              </a:rPr>
              <a:t>Applying for the pre-application grant</a:t>
            </a:r>
            <a:endParaRPr sz="4579" dirty="0">
              <a:latin typeface="Overpass" pitchFamily="2" charset="77"/>
              <a:cs typeface="Lucida Sans"/>
            </a:endParaRPr>
          </a:p>
        </p:txBody>
      </p:sp>
      <p:sp>
        <p:nvSpPr>
          <p:cNvPr id="46" name="object 10">
            <a:extLst>
              <a:ext uri="{FF2B5EF4-FFF2-40B4-BE49-F238E27FC236}">
                <a16:creationId xmlns:a16="http://schemas.microsoft.com/office/drawing/2014/main" id="{0A3326B8-88E3-DF4B-BDA0-3A6FDCC02C09}"/>
              </a:ext>
            </a:extLst>
          </p:cNvPr>
          <p:cNvSpPr txBox="1"/>
          <p:nvPr/>
        </p:nvSpPr>
        <p:spPr>
          <a:xfrm>
            <a:off x="24748164" y="19134344"/>
            <a:ext cx="6041870" cy="3231436"/>
          </a:xfrm>
          <a:prstGeom prst="rect">
            <a:avLst/>
          </a:prstGeom>
        </p:spPr>
        <p:txBody>
          <a:bodyPr vert="horz" wrap="square" lIns="0" tIns="52616" rIns="0" bIns="0" rtlCol="0">
            <a:spAutoFit/>
          </a:bodyPr>
          <a:lstStyle/>
          <a:p>
            <a:pPr marL="55386" marR="22154">
              <a:lnSpc>
                <a:spcPct val="114700"/>
              </a:lnSpc>
              <a:spcBef>
                <a:spcPts val="414"/>
              </a:spcBef>
            </a:pPr>
            <a:r>
              <a:rPr lang="en-US" sz="4579" b="1" dirty="0">
                <a:solidFill>
                  <a:srgbClr val="FFFFFF"/>
                </a:solidFill>
                <a:latin typeface="Overpass" pitchFamily="2" charset="77"/>
                <a:cs typeface="Lucida Sans"/>
              </a:rPr>
              <a:t>Outcomes &amp; incorporating them back into endpoint and trial design</a:t>
            </a:r>
            <a:endParaRPr sz="4579" dirty="0">
              <a:latin typeface="Overpass" pitchFamily="2" charset="77"/>
              <a:cs typeface="Lucida Sans"/>
            </a:endParaRPr>
          </a:p>
        </p:txBody>
      </p:sp>
      <p:grpSp>
        <p:nvGrpSpPr>
          <p:cNvPr id="10" name="Group 9">
            <a:extLst>
              <a:ext uri="{FF2B5EF4-FFF2-40B4-BE49-F238E27FC236}">
                <a16:creationId xmlns:a16="http://schemas.microsoft.com/office/drawing/2014/main" id="{A6EB9C21-4254-F08D-33AE-1B1107BA8AFB}"/>
              </a:ext>
            </a:extLst>
          </p:cNvPr>
          <p:cNvGrpSpPr/>
          <p:nvPr/>
        </p:nvGrpSpPr>
        <p:grpSpPr>
          <a:xfrm>
            <a:off x="23896205" y="11871070"/>
            <a:ext cx="7071590" cy="2664449"/>
            <a:chOff x="23852614" y="14325080"/>
            <a:chExt cx="7071590" cy="2664449"/>
          </a:xfrm>
        </p:grpSpPr>
        <p:sp>
          <p:nvSpPr>
            <p:cNvPr id="90" name="Rectangle 89">
              <a:extLst>
                <a:ext uri="{FF2B5EF4-FFF2-40B4-BE49-F238E27FC236}">
                  <a16:creationId xmlns:a16="http://schemas.microsoft.com/office/drawing/2014/main" id="{CF796799-A98E-754F-85BF-2805232BC35C}"/>
                </a:ext>
              </a:extLst>
            </p:cNvPr>
            <p:cNvSpPr/>
            <p:nvPr/>
          </p:nvSpPr>
          <p:spPr>
            <a:xfrm>
              <a:off x="23852614" y="14325080"/>
              <a:ext cx="7071590" cy="266444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557">
                <a:latin typeface="Overpass" pitchFamily="2" charset="77"/>
              </a:endParaRPr>
            </a:p>
          </p:txBody>
        </p:sp>
        <p:sp>
          <p:nvSpPr>
            <p:cNvPr id="47" name="object 11">
              <a:extLst>
                <a:ext uri="{FF2B5EF4-FFF2-40B4-BE49-F238E27FC236}">
                  <a16:creationId xmlns:a16="http://schemas.microsoft.com/office/drawing/2014/main" id="{57635686-1B18-6B49-9709-C7308AEB1463}"/>
                </a:ext>
              </a:extLst>
            </p:cNvPr>
            <p:cNvSpPr txBox="1"/>
            <p:nvPr/>
          </p:nvSpPr>
          <p:spPr>
            <a:xfrm>
              <a:off x="24546129" y="14787207"/>
              <a:ext cx="6041870" cy="800194"/>
            </a:xfrm>
            <a:prstGeom prst="rect">
              <a:avLst/>
            </a:prstGeom>
          </p:spPr>
          <p:txBody>
            <a:bodyPr vert="horz" wrap="square" lIns="0" tIns="52616" rIns="0" bIns="0" rtlCol="0">
              <a:spAutoFit/>
            </a:bodyPr>
            <a:lstStyle/>
            <a:p>
              <a:pPr marL="55386" marR="22154">
                <a:lnSpc>
                  <a:spcPct val="114700"/>
                </a:lnSpc>
                <a:spcBef>
                  <a:spcPts val="414"/>
                </a:spcBef>
              </a:pPr>
              <a:r>
                <a:rPr lang="en-US" sz="4579" b="1" dirty="0">
                  <a:solidFill>
                    <a:srgbClr val="FFFFFF"/>
                  </a:solidFill>
                  <a:latin typeface="Overpass" pitchFamily="2" charset="77"/>
                  <a:cs typeface="Lucida Sans"/>
                </a:rPr>
                <a:t>Activities proposed</a:t>
              </a:r>
              <a:endParaRPr lang="en-US" sz="4579" dirty="0">
                <a:latin typeface="Overpass" pitchFamily="2" charset="77"/>
                <a:cs typeface="Lucida Sans"/>
              </a:endParaRPr>
            </a:p>
          </p:txBody>
        </p:sp>
      </p:grpSp>
      <p:sp>
        <p:nvSpPr>
          <p:cNvPr id="49" name="object 13">
            <a:extLst>
              <a:ext uri="{FF2B5EF4-FFF2-40B4-BE49-F238E27FC236}">
                <a16:creationId xmlns:a16="http://schemas.microsoft.com/office/drawing/2014/main" id="{8EC72FF6-8C65-C841-8C97-35D879FA769C}"/>
              </a:ext>
            </a:extLst>
          </p:cNvPr>
          <p:cNvSpPr txBox="1"/>
          <p:nvPr/>
        </p:nvSpPr>
        <p:spPr>
          <a:xfrm>
            <a:off x="24748164" y="37736901"/>
            <a:ext cx="5779640" cy="800194"/>
          </a:xfrm>
          <a:prstGeom prst="rect">
            <a:avLst/>
          </a:prstGeom>
        </p:spPr>
        <p:txBody>
          <a:bodyPr vert="horz" wrap="square" lIns="0" tIns="52616" rIns="0" bIns="0" rtlCol="0">
            <a:spAutoFit/>
          </a:bodyPr>
          <a:lstStyle/>
          <a:p>
            <a:pPr marL="52617" marR="22154" indent="-2769">
              <a:lnSpc>
                <a:spcPct val="114700"/>
              </a:lnSpc>
              <a:spcBef>
                <a:spcPts val="414"/>
              </a:spcBef>
            </a:pPr>
            <a:r>
              <a:rPr sz="4579" b="1" dirty="0">
                <a:solidFill>
                  <a:srgbClr val="FFFFFF"/>
                </a:solidFill>
                <a:latin typeface="Overpass" pitchFamily="2" charset="77"/>
                <a:cs typeface="Lucida Sans"/>
              </a:rPr>
              <a:t>Conclusion</a:t>
            </a:r>
            <a:endParaRPr sz="4579" dirty="0">
              <a:latin typeface="Overpass" pitchFamily="2" charset="77"/>
              <a:cs typeface="Lucida Sans"/>
            </a:endParaRPr>
          </a:p>
        </p:txBody>
      </p:sp>
      <p:cxnSp>
        <p:nvCxnSpPr>
          <p:cNvPr id="51" name="Straight Arrow Connector 50">
            <a:extLst>
              <a:ext uri="{FF2B5EF4-FFF2-40B4-BE49-F238E27FC236}">
                <a16:creationId xmlns:a16="http://schemas.microsoft.com/office/drawing/2014/main" id="{FCAD5C15-CAC2-D144-8022-2AFC551DDE0F}"/>
              </a:ext>
            </a:extLst>
          </p:cNvPr>
          <p:cNvCxnSpPr>
            <a:cxnSpLocks/>
            <a:stCxn id="18" idx="4"/>
            <a:endCxn id="41" idx="0"/>
          </p:cNvCxnSpPr>
          <p:nvPr/>
        </p:nvCxnSpPr>
        <p:spPr>
          <a:xfrm>
            <a:off x="23865755" y="6780752"/>
            <a:ext cx="0" cy="4473187"/>
          </a:xfrm>
          <a:prstGeom prst="straightConnector1">
            <a:avLst/>
          </a:prstGeom>
          <a:ln w="44450" cap="rnd">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63" name="object 8">
            <a:extLst>
              <a:ext uri="{FF2B5EF4-FFF2-40B4-BE49-F238E27FC236}">
                <a16:creationId xmlns:a16="http://schemas.microsoft.com/office/drawing/2014/main" id="{4A4F00E2-7356-B841-BBA1-8F43355EA954}"/>
              </a:ext>
            </a:extLst>
          </p:cNvPr>
          <p:cNvSpPr txBox="1"/>
          <p:nvPr/>
        </p:nvSpPr>
        <p:spPr>
          <a:xfrm>
            <a:off x="1558331" y="42156318"/>
            <a:ext cx="19557886" cy="469526"/>
          </a:xfrm>
          <a:prstGeom prst="rect">
            <a:avLst/>
          </a:prstGeom>
        </p:spPr>
        <p:txBody>
          <a:bodyPr vert="horz" wrap="square" lIns="0" tIns="52616" rIns="0" bIns="0" rtlCol="0">
            <a:spAutoFit/>
          </a:bodyPr>
          <a:lstStyle/>
          <a:p>
            <a:pPr marL="55386" marR="22154">
              <a:lnSpc>
                <a:spcPct val="124200"/>
              </a:lnSpc>
              <a:spcBef>
                <a:spcPts val="414"/>
              </a:spcBef>
            </a:pPr>
            <a:r>
              <a:rPr lang="en-US" sz="2400" spc="65" dirty="0">
                <a:solidFill>
                  <a:schemeClr val="accent5"/>
                </a:solidFill>
                <a:latin typeface="Overpass" pitchFamily="2" charset="77"/>
                <a:cs typeface="Lucida Sans"/>
              </a:rPr>
              <a:t>Learn </a:t>
            </a:r>
            <a:r>
              <a:rPr lang="en-US" sz="2400" spc="174" dirty="0">
                <a:solidFill>
                  <a:schemeClr val="accent5"/>
                </a:solidFill>
                <a:latin typeface="Overpass" pitchFamily="2" charset="77"/>
                <a:cs typeface="Lucida Sans"/>
              </a:rPr>
              <a:t>more </a:t>
            </a:r>
            <a:r>
              <a:rPr lang="en-US" sz="2400" spc="65" dirty="0">
                <a:solidFill>
                  <a:schemeClr val="accent5"/>
                </a:solidFill>
                <a:latin typeface="Overpass" pitchFamily="2" charset="77"/>
                <a:cs typeface="Lucida Sans"/>
              </a:rPr>
              <a:t>at </a:t>
            </a:r>
            <a:r>
              <a:rPr lang="en-US" sz="2400" spc="174" dirty="0">
                <a:solidFill>
                  <a:schemeClr val="accent1">
                    <a:lumMod val="60000"/>
                    <a:lumOff val="40000"/>
                  </a:schemeClr>
                </a:solidFill>
                <a:latin typeface="Overpass" pitchFamily="2" charset="77"/>
                <a:cs typeface="Lucida Sans"/>
              </a:rPr>
              <a:t>www.Risingtide-foundation.</a:t>
            </a:r>
            <a:r>
              <a:rPr lang="en-CH" sz="2400" spc="174" dirty="0">
                <a:solidFill>
                  <a:schemeClr val="accent1">
                    <a:lumMod val="60000"/>
                    <a:lumOff val="40000"/>
                  </a:schemeClr>
                </a:solidFill>
                <a:latin typeface="Overpass" pitchFamily="2" charset="77"/>
                <a:cs typeface="Lucida Sans"/>
              </a:rPr>
              <a:t>o</a:t>
            </a:r>
            <a:r>
              <a:rPr lang="en-US" sz="2400" spc="174" dirty="0" err="1">
                <a:solidFill>
                  <a:schemeClr val="accent1">
                    <a:lumMod val="60000"/>
                    <a:lumOff val="40000"/>
                  </a:schemeClr>
                </a:solidFill>
                <a:latin typeface="Overpass" pitchFamily="2" charset="77"/>
                <a:cs typeface="Lucida Sans"/>
              </a:rPr>
              <a:t>rg</a:t>
            </a:r>
            <a:endParaRPr lang="en-US" sz="2400" dirty="0">
              <a:solidFill>
                <a:schemeClr val="accent1">
                  <a:lumMod val="60000"/>
                  <a:lumOff val="40000"/>
                </a:schemeClr>
              </a:solidFill>
              <a:latin typeface="Overpass" pitchFamily="2" charset="77"/>
              <a:cs typeface="Lucida Sans"/>
            </a:endParaRPr>
          </a:p>
        </p:txBody>
      </p:sp>
      <p:cxnSp>
        <p:nvCxnSpPr>
          <p:cNvPr id="70" name="Straight Arrow Connector 69">
            <a:extLst>
              <a:ext uri="{FF2B5EF4-FFF2-40B4-BE49-F238E27FC236}">
                <a16:creationId xmlns:a16="http://schemas.microsoft.com/office/drawing/2014/main" id="{2F6BABEE-5053-DE46-AC40-AF4E9DC3857A}"/>
              </a:ext>
            </a:extLst>
          </p:cNvPr>
          <p:cNvCxnSpPr>
            <a:cxnSpLocks/>
            <a:stCxn id="41" idx="4"/>
            <a:endCxn id="42" idx="0"/>
          </p:cNvCxnSpPr>
          <p:nvPr/>
        </p:nvCxnSpPr>
        <p:spPr>
          <a:xfrm>
            <a:off x="23865755" y="12502279"/>
            <a:ext cx="0" cy="5645301"/>
          </a:xfrm>
          <a:prstGeom prst="straightConnector1">
            <a:avLst/>
          </a:prstGeom>
          <a:ln w="44450" cap="rnd">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1CD18699-DD7C-004D-A61E-64DF7D1C9CD4}"/>
              </a:ext>
            </a:extLst>
          </p:cNvPr>
          <p:cNvCxnSpPr>
            <a:cxnSpLocks/>
            <a:stCxn id="42" idx="4"/>
            <a:endCxn id="44" idx="0"/>
          </p:cNvCxnSpPr>
          <p:nvPr/>
        </p:nvCxnSpPr>
        <p:spPr>
          <a:xfrm>
            <a:off x="23865755" y="19395920"/>
            <a:ext cx="0" cy="17290358"/>
          </a:xfrm>
          <a:prstGeom prst="straightConnector1">
            <a:avLst/>
          </a:prstGeom>
          <a:ln w="44450" cap="rnd">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86" name="Picture 85" descr="Text&#10;&#10;Description automatically generated with medium confidence">
            <a:extLst>
              <a:ext uri="{FF2B5EF4-FFF2-40B4-BE49-F238E27FC236}">
                <a16:creationId xmlns:a16="http://schemas.microsoft.com/office/drawing/2014/main" id="{6506BD11-4AC0-504A-8083-06D39D255C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99676" y="42112754"/>
            <a:ext cx="4073245" cy="960231"/>
          </a:xfrm>
          <a:prstGeom prst="rect">
            <a:avLst/>
          </a:prstGeom>
        </p:spPr>
      </p:pic>
      <p:sp>
        <p:nvSpPr>
          <p:cNvPr id="41" name="Oval 40">
            <a:extLst>
              <a:ext uri="{FF2B5EF4-FFF2-40B4-BE49-F238E27FC236}">
                <a16:creationId xmlns:a16="http://schemas.microsoft.com/office/drawing/2014/main" id="{FD905E9A-3BA0-5B4E-9B28-CDE6C884E908}"/>
              </a:ext>
            </a:extLst>
          </p:cNvPr>
          <p:cNvSpPr/>
          <p:nvPr/>
        </p:nvSpPr>
        <p:spPr>
          <a:xfrm>
            <a:off x="23241585" y="11253939"/>
            <a:ext cx="1248340" cy="1248340"/>
          </a:xfrm>
          <a:prstGeom prst="ellipse">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5233" dirty="0">
                <a:solidFill>
                  <a:schemeClr val="bg2"/>
                </a:solidFill>
                <a:latin typeface="Overpass" pitchFamily="2" charset="77"/>
              </a:rPr>
              <a:t>2</a:t>
            </a:r>
            <a:endParaRPr lang="en-US" sz="6106" dirty="0">
              <a:solidFill>
                <a:schemeClr val="bg2"/>
              </a:solidFill>
              <a:latin typeface="Overpass" pitchFamily="2" charset="77"/>
            </a:endParaRPr>
          </a:p>
        </p:txBody>
      </p:sp>
      <p:sp>
        <p:nvSpPr>
          <p:cNvPr id="16" name="TextBox 15">
            <a:extLst>
              <a:ext uri="{FF2B5EF4-FFF2-40B4-BE49-F238E27FC236}">
                <a16:creationId xmlns:a16="http://schemas.microsoft.com/office/drawing/2014/main" id="{740823C9-CF62-A1C1-0246-94D0E13F26C2}"/>
              </a:ext>
            </a:extLst>
          </p:cNvPr>
          <p:cNvSpPr txBox="1"/>
          <p:nvPr/>
        </p:nvSpPr>
        <p:spPr>
          <a:xfrm>
            <a:off x="1403050" y="17360352"/>
            <a:ext cx="21783807" cy="1311769"/>
          </a:xfrm>
          <a:prstGeom prst="rect">
            <a:avLst/>
          </a:prstGeom>
          <a:noFill/>
        </p:spPr>
        <p:txBody>
          <a:bodyPr wrap="square">
            <a:spAutoFit/>
          </a:bodyPr>
          <a:lstStyle/>
          <a:p>
            <a:pPr marL="0" lvl="0" indent="0" algn="l" rtl="0">
              <a:lnSpc>
                <a:spcPct val="100000"/>
              </a:lnSpc>
              <a:spcBef>
                <a:spcPts val="0"/>
              </a:spcBef>
              <a:spcAft>
                <a:spcPts val="0"/>
              </a:spcAft>
              <a:buSzPct val="264285"/>
              <a:buNone/>
            </a:pPr>
            <a:r>
              <a:rPr lang="en-US" sz="7600" dirty="0">
                <a:solidFill>
                  <a:schemeClr val="accent5">
                    <a:lumMod val="20000"/>
                    <a:lumOff val="80000"/>
                  </a:schemeClr>
                </a:solidFill>
                <a:latin typeface="Overpass" pitchFamily="2" charset="77"/>
              </a:rPr>
              <a:t>Moving the needle from theory to practice</a:t>
            </a:r>
          </a:p>
        </p:txBody>
      </p:sp>
      <p:grpSp>
        <p:nvGrpSpPr>
          <p:cNvPr id="12" name="Group 11">
            <a:extLst>
              <a:ext uri="{FF2B5EF4-FFF2-40B4-BE49-F238E27FC236}">
                <a16:creationId xmlns:a16="http://schemas.microsoft.com/office/drawing/2014/main" id="{9549D496-E94F-D7F8-0B40-004E1F632A01}"/>
              </a:ext>
            </a:extLst>
          </p:cNvPr>
          <p:cNvGrpSpPr/>
          <p:nvPr/>
        </p:nvGrpSpPr>
        <p:grpSpPr>
          <a:xfrm>
            <a:off x="1567234" y="11914124"/>
            <a:ext cx="20959163" cy="4608078"/>
            <a:chOff x="1567234" y="12119776"/>
            <a:chExt cx="20959163" cy="4908266"/>
          </a:xfrm>
        </p:grpSpPr>
        <p:sp>
          <p:nvSpPr>
            <p:cNvPr id="25" name="Rectangle 24">
              <a:extLst>
                <a:ext uri="{FF2B5EF4-FFF2-40B4-BE49-F238E27FC236}">
                  <a16:creationId xmlns:a16="http://schemas.microsoft.com/office/drawing/2014/main" id="{3AEAEE9B-6D58-DA4A-A34E-79AB4F37944B}"/>
                </a:ext>
              </a:extLst>
            </p:cNvPr>
            <p:cNvSpPr/>
            <p:nvPr/>
          </p:nvSpPr>
          <p:spPr>
            <a:xfrm>
              <a:off x="1567234" y="12119776"/>
              <a:ext cx="20959163" cy="4908266"/>
            </a:xfrm>
            <a:prstGeom prst="rect">
              <a:avLst/>
            </a:prstGeom>
            <a:solidFill>
              <a:schemeClr val="bg2">
                <a:lumMod val="95000"/>
              </a:schemeClr>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557">
                <a:latin typeface="Overpass" pitchFamily="2" charset="77"/>
              </a:endParaRPr>
            </a:p>
          </p:txBody>
        </p:sp>
        <p:sp>
          <p:nvSpPr>
            <p:cNvPr id="30" name="TextBox 29">
              <a:extLst>
                <a:ext uri="{FF2B5EF4-FFF2-40B4-BE49-F238E27FC236}">
                  <a16:creationId xmlns:a16="http://schemas.microsoft.com/office/drawing/2014/main" id="{D8D22356-844D-644B-8A6A-F92FB56BC75B}"/>
                </a:ext>
              </a:extLst>
            </p:cNvPr>
            <p:cNvSpPr txBox="1"/>
            <p:nvPr/>
          </p:nvSpPr>
          <p:spPr>
            <a:xfrm>
              <a:off x="2235958" y="12452152"/>
              <a:ext cx="14014612" cy="1055278"/>
            </a:xfrm>
            <a:prstGeom prst="rect">
              <a:avLst/>
            </a:prstGeom>
            <a:noFill/>
          </p:spPr>
          <p:txBody>
            <a:bodyPr wrap="square" lIns="0" tIns="156998" rIns="627992" bIns="156998" rtlCol="0">
              <a:spAutoFit/>
            </a:bodyPr>
            <a:lstStyle/>
            <a:p>
              <a:pPr>
                <a:spcBef>
                  <a:spcPts val="4361"/>
                </a:spcBef>
              </a:pPr>
              <a:r>
                <a:rPr lang="en-US" sz="4797" dirty="0">
                  <a:solidFill>
                    <a:schemeClr val="accent5">
                      <a:lumMod val="50000"/>
                    </a:schemeClr>
                  </a:solidFill>
                  <a:latin typeface="Overpass" pitchFamily="2" charset="77"/>
                </a:rPr>
                <a:t>Challenge</a:t>
              </a:r>
            </a:p>
          </p:txBody>
        </p:sp>
        <p:sp>
          <p:nvSpPr>
            <p:cNvPr id="31" name="TextBox 30">
              <a:extLst>
                <a:ext uri="{FF2B5EF4-FFF2-40B4-BE49-F238E27FC236}">
                  <a16:creationId xmlns:a16="http://schemas.microsoft.com/office/drawing/2014/main" id="{F69F731C-1179-E849-99DE-0E7C5BDD8786}"/>
                </a:ext>
              </a:extLst>
            </p:cNvPr>
            <p:cNvSpPr txBox="1"/>
            <p:nvPr/>
          </p:nvSpPr>
          <p:spPr>
            <a:xfrm>
              <a:off x="2235958" y="13285774"/>
              <a:ext cx="19290542" cy="3550415"/>
            </a:xfrm>
            <a:prstGeom prst="rect">
              <a:avLst/>
            </a:prstGeom>
            <a:noFill/>
          </p:spPr>
          <p:txBody>
            <a:bodyPr wrap="square" lIns="0" tIns="156998" rIns="627992" bIns="156998" rtlCol="0">
              <a:spAutoFit/>
            </a:bodyPr>
            <a:lstStyle/>
            <a:p>
              <a:pPr>
                <a:spcBef>
                  <a:spcPts val="4361"/>
                </a:spcBef>
              </a:pPr>
              <a:r>
                <a:rPr lang="en-US" sz="2800" dirty="0">
                  <a:solidFill>
                    <a:schemeClr val="tx2">
                      <a:lumMod val="75000"/>
                      <a:lumOff val="25000"/>
                    </a:schemeClr>
                  </a:solidFill>
                  <a:latin typeface="Overpass" pitchFamily="2" charset="77"/>
                  <a:cs typeface="Arial Narrow"/>
                </a:rPr>
                <a:t>At two co-creation workshops, we discussed the rationale and need for a person-centred practice culture at hospitals. Further, we discussed these questions: 1. How can technology and thoughtful design elements enhance the quality of life, symptom management, and cognition while prioritizing individual needs and well-being? 2. How can the quality of life and self-empowerment be enhanced with elements from performance design for cancer patients? and 3. How can we ease symptom burden and increase quality of life with evidence-based cancer survivorship care plans? The outcomes from the workshops were presented to the panel members in a narrative format, accompanied by illustrations and pictures. This was done to facilitate the alignment of perspectives and results among the panel members and the researchers.</a:t>
              </a:r>
              <a:endParaRPr lang="en-US" sz="2400" dirty="0">
                <a:solidFill>
                  <a:schemeClr val="tx2">
                    <a:lumMod val="75000"/>
                    <a:lumOff val="25000"/>
                  </a:schemeClr>
                </a:solidFill>
                <a:latin typeface="Overpass" pitchFamily="2" charset="77"/>
                <a:cs typeface="Arial Narrow"/>
              </a:endParaRPr>
            </a:p>
          </p:txBody>
        </p:sp>
      </p:grpSp>
      <p:grpSp>
        <p:nvGrpSpPr>
          <p:cNvPr id="35" name="Group 34">
            <a:extLst>
              <a:ext uri="{FF2B5EF4-FFF2-40B4-BE49-F238E27FC236}">
                <a16:creationId xmlns:a16="http://schemas.microsoft.com/office/drawing/2014/main" id="{C32A8093-F362-45C4-D368-C518BE350253}"/>
              </a:ext>
            </a:extLst>
          </p:cNvPr>
          <p:cNvGrpSpPr/>
          <p:nvPr/>
        </p:nvGrpSpPr>
        <p:grpSpPr>
          <a:xfrm>
            <a:off x="1567234" y="26219240"/>
            <a:ext cx="20968066" cy="5309754"/>
            <a:chOff x="1567234" y="26497389"/>
            <a:chExt cx="20968066" cy="5346983"/>
          </a:xfrm>
        </p:grpSpPr>
        <p:sp>
          <p:nvSpPr>
            <p:cNvPr id="28" name="Rectangle 27">
              <a:extLst>
                <a:ext uri="{FF2B5EF4-FFF2-40B4-BE49-F238E27FC236}">
                  <a16:creationId xmlns:a16="http://schemas.microsoft.com/office/drawing/2014/main" id="{1C491773-12CB-0D44-94C7-241D0492799A}"/>
                </a:ext>
              </a:extLst>
            </p:cNvPr>
            <p:cNvSpPr/>
            <p:nvPr/>
          </p:nvSpPr>
          <p:spPr>
            <a:xfrm>
              <a:off x="1567234" y="26497389"/>
              <a:ext cx="20968066" cy="4354493"/>
            </a:xfrm>
            <a:prstGeom prst="rect">
              <a:avLst/>
            </a:prstGeom>
            <a:solidFill>
              <a:schemeClr val="bg2">
                <a:lumMod val="95000"/>
              </a:schemeClr>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557">
                <a:latin typeface="Overpass" pitchFamily="2" charset="77"/>
              </a:endParaRPr>
            </a:p>
          </p:txBody>
        </p:sp>
        <p:sp>
          <p:nvSpPr>
            <p:cNvPr id="36" name="TextBox 35">
              <a:extLst>
                <a:ext uri="{FF2B5EF4-FFF2-40B4-BE49-F238E27FC236}">
                  <a16:creationId xmlns:a16="http://schemas.microsoft.com/office/drawing/2014/main" id="{6B4B2D38-42BA-3440-B193-2E48167C62F1}"/>
                </a:ext>
              </a:extLst>
            </p:cNvPr>
            <p:cNvSpPr txBox="1"/>
            <p:nvPr/>
          </p:nvSpPr>
          <p:spPr>
            <a:xfrm>
              <a:off x="2023626" y="26869624"/>
              <a:ext cx="19333277" cy="1055278"/>
            </a:xfrm>
            <a:prstGeom prst="rect">
              <a:avLst/>
            </a:prstGeom>
            <a:noFill/>
          </p:spPr>
          <p:txBody>
            <a:bodyPr wrap="square" lIns="0" tIns="156998" rIns="627992" bIns="156998" rtlCol="0">
              <a:spAutoFit/>
            </a:bodyPr>
            <a:lstStyle/>
            <a:p>
              <a:pPr>
                <a:spcBef>
                  <a:spcPts val="4361"/>
                </a:spcBef>
              </a:pPr>
              <a:r>
                <a:rPr lang="en-US" sz="4797" dirty="0">
                  <a:solidFill>
                    <a:schemeClr val="accent5">
                      <a:lumMod val="50000"/>
                    </a:schemeClr>
                  </a:solidFill>
                  <a:latin typeface="Overpass" pitchFamily="2" charset="77"/>
                </a:rPr>
                <a:t>Incorporating feedback</a:t>
              </a:r>
            </a:p>
          </p:txBody>
        </p:sp>
        <p:sp>
          <p:nvSpPr>
            <p:cNvPr id="37" name="TextBox 36">
              <a:extLst>
                <a:ext uri="{FF2B5EF4-FFF2-40B4-BE49-F238E27FC236}">
                  <a16:creationId xmlns:a16="http://schemas.microsoft.com/office/drawing/2014/main" id="{0B82063F-F346-CE4A-BC0C-C5102BCCBC5D}"/>
                </a:ext>
              </a:extLst>
            </p:cNvPr>
            <p:cNvSpPr txBox="1"/>
            <p:nvPr/>
          </p:nvSpPr>
          <p:spPr>
            <a:xfrm>
              <a:off x="2041656" y="27650905"/>
              <a:ext cx="18870022" cy="4193467"/>
            </a:xfrm>
            <a:prstGeom prst="rect">
              <a:avLst/>
            </a:prstGeom>
            <a:noFill/>
          </p:spPr>
          <p:txBody>
            <a:bodyPr wrap="square" lIns="0" tIns="156998" rIns="627992" bIns="156998" rtlCol="0">
              <a:spAutoFit/>
            </a:bodyPr>
            <a:lstStyle/>
            <a:p>
              <a:pPr>
                <a:spcAft>
                  <a:spcPts val="600"/>
                </a:spcAft>
              </a:pPr>
              <a:r>
                <a:rPr lang="en-US" sz="2800" dirty="0">
                  <a:solidFill>
                    <a:schemeClr val="tx2">
                      <a:lumMod val="85000"/>
                      <a:lumOff val="15000"/>
                    </a:schemeClr>
                  </a:solidFill>
                  <a:latin typeface="Overpass" pitchFamily="2" charset="77"/>
                </a:rPr>
                <a:t>We gained valuable insights and opinions from these workshops and have divided them into three categories: First, we discussed the general aspects of the research interventions. Second, we discussed the rationale behind fostering a person-centered culture and what it means for patients to feel welcome at the hospital. Finally, we collected feedback on the three specific sub-trials. The service user perspectives have prompted us to reconsider certain aspects of our research proposal, leading to potential refinements and enhancements.  We discovered the necessity of redesigning a proposed traditional randomized controlled trial (RCT) into a novel study design. This redesign prioritizes participant engagement and satisfaction by granting them autonomy to choose interventions aligned with their preferences and needs.</a:t>
              </a:r>
              <a:endParaRPr lang="en-US" sz="2200" dirty="0">
                <a:solidFill>
                  <a:schemeClr val="tx2">
                    <a:lumMod val="85000"/>
                    <a:lumOff val="15000"/>
                  </a:schemeClr>
                </a:solidFill>
                <a:latin typeface="Overpass" pitchFamily="2" charset="77"/>
              </a:endParaRPr>
            </a:p>
            <a:p>
              <a:pPr>
                <a:spcAft>
                  <a:spcPts val="600"/>
                </a:spcAft>
              </a:pPr>
              <a:endParaRPr lang="en-US" sz="2200" dirty="0">
                <a:solidFill>
                  <a:schemeClr val="tx2">
                    <a:lumMod val="85000"/>
                    <a:lumOff val="15000"/>
                  </a:schemeClr>
                </a:solidFill>
                <a:latin typeface="Overpass" pitchFamily="2" charset="77"/>
              </a:endParaRPr>
            </a:p>
            <a:p>
              <a:pPr>
                <a:spcAft>
                  <a:spcPts val="600"/>
                </a:spcAft>
              </a:pPr>
              <a:r>
                <a:rPr lang="en-US" sz="2200" dirty="0">
                  <a:solidFill>
                    <a:schemeClr val="tx2">
                      <a:lumMod val="85000"/>
                      <a:lumOff val="15000"/>
                    </a:schemeClr>
                  </a:solidFill>
                  <a:latin typeface="Overpass" pitchFamily="2" charset="77"/>
                </a:rPr>
                <a:t>.</a:t>
              </a:r>
            </a:p>
          </p:txBody>
        </p:sp>
      </p:grpSp>
      <p:grpSp>
        <p:nvGrpSpPr>
          <p:cNvPr id="38" name="Group 37">
            <a:extLst>
              <a:ext uri="{FF2B5EF4-FFF2-40B4-BE49-F238E27FC236}">
                <a16:creationId xmlns:a16="http://schemas.microsoft.com/office/drawing/2014/main" id="{B7147A53-5D7F-D575-9129-599F51F28DF4}"/>
              </a:ext>
            </a:extLst>
          </p:cNvPr>
          <p:cNvGrpSpPr/>
          <p:nvPr/>
        </p:nvGrpSpPr>
        <p:grpSpPr>
          <a:xfrm>
            <a:off x="1531618" y="35823835"/>
            <a:ext cx="20994779" cy="5399632"/>
            <a:chOff x="1540521" y="25673683"/>
            <a:chExt cx="20994779" cy="5399632"/>
          </a:xfrm>
        </p:grpSpPr>
        <p:sp>
          <p:nvSpPr>
            <p:cNvPr id="50" name="Rectangle 49">
              <a:extLst>
                <a:ext uri="{FF2B5EF4-FFF2-40B4-BE49-F238E27FC236}">
                  <a16:creationId xmlns:a16="http://schemas.microsoft.com/office/drawing/2014/main" id="{2AD81F78-C001-8550-3F33-B14D78DF59BC}"/>
                </a:ext>
              </a:extLst>
            </p:cNvPr>
            <p:cNvSpPr/>
            <p:nvPr/>
          </p:nvSpPr>
          <p:spPr>
            <a:xfrm>
              <a:off x="1567234" y="27123490"/>
              <a:ext cx="20968066" cy="3949825"/>
            </a:xfrm>
            <a:prstGeom prst="rect">
              <a:avLst/>
            </a:prstGeom>
            <a:solidFill>
              <a:schemeClr val="bg2">
                <a:lumMod val="95000"/>
              </a:schemeClr>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557">
                <a:latin typeface="Overpass" pitchFamily="2" charset="77"/>
              </a:endParaRPr>
            </a:p>
          </p:txBody>
        </p:sp>
        <p:sp>
          <p:nvSpPr>
            <p:cNvPr id="52" name="TextBox 51">
              <a:extLst>
                <a:ext uri="{FF2B5EF4-FFF2-40B4-BE49-F238E27FC236}">
                  <a16:creationId xmlns:a16="http://schemas.microsoft.com/office/drawing/2014/main" id="{45FB3B64-9BA7-9316-1C5C-A78A360DC657}"/>
                </a:ext>
              </a:extLst>
            </p:cNvPr>
            <p:cNvSpPr txBox="1"/>
            <p:nvPr/>
          </p:nvSpPr>
          <p:spPr>
            <a:xfrm>
              <a:off x="1540521" y="25673683"/>
              <a:ext cx="20747384" cy="1486613"/>
            </a:xfrm>
            <a:prstGeom prst="rect">
              <a:avLst/>
            </a:prstGeom>
            <a:noFill/>
          </p:spPr>
          <p:txBody>
            <a:bodyPr wrap="square" lIns="0" tIns="156998" rIns="627992" bIns="156998" rtlCol="0">
              <a:spAutoFit/>
            </a:bodyPr>
            <a:lstStyle/>
            <a:p>
              <a:pPr>
                <a:spcBef>
                  <a:spcPts val="4361"/>
                </a:spcBef>
              </a:pPr>
              <a:r>
                <a:rPr lang="en-CH" sz="7600" dirty="0">
                  <a:solidFill>
                    <a:schemeClr val="accent5">
                      <a:lumMod val="20000"/>
                      <a:lumOff val="80000"/>
                    </a:schemeClr>
                  </a:solidFill>
                  <a:latin typeface="Overpass" pitchFamily="2" charset="77"/>
                </a:rPr>
                <a:t>Influencing the field of clinical cancer research </a:t>
              </a:r>
              <a:endParaRPr lang="en-US" sz="7600" dirty="0">
                <a:solidFill>
                  <a:schemeClr val="accent5">
                    <a:lumMod val="20000"/>
                    <a:lumOff val="80000"/>
                  </a:schemeClr>
                </a:solidFill>
                <a:latin typeface="Overpass" pitchFamily="2" charset="77"/>
              </a:endParaRPr>
            </a:p>
          </p:txBody>
        </p:sp>
        <p:sp>
          <p:nvSpPr>
            <p:cNvPr id="53" name="TextBox 52">
              <a:extLst>
                <a:ext uri="{FF2B5EF4-FFF2-40B4-BE49-F238E27FC236}">
                  <a16:creationId xmlns:a16="http://schemas.microsoft.com/office/drawing/2014/main" id="{5BD0D7D4-1E8A-36A2-BD6B-456FF34299D9}"/>
                </a:ext>
              </a:extLst>
            </p:cNvPr>
            <p:cNvSpPr txBox="1"/>
            <p:nvPr/>
          </p:nvSpPr>
          <p:spPr>
            <a:xfrm>
              <a:off x="2331479" y="27436476"/>
              <a:ext cx="19743380" cy="3394828"/>
            </a:xfrm>
            <a:prstGeom prst="rect">
              <a:avLst/>
            </a:prstGeom>
            <a:noFill/>
          </p:spPr>
          <p:txBody>
            <a:bodyPr wrap="square" lIns="0" tIns="156998" rIns="627992" bIns="156998" rtlCol="0">
              <a:spAutoFit/>
            </a:bodyPr>
            <a:lstStyle/>
            <a:p>
              <a:pPr>
                <a:spcBef>
                  <a:spcPts val="1200"/>
                </a:spcBef>
              </a:pPr>
              <a:r>
                <a:rPr lang="en-US" sz="2800" dirty="0">
                  <a:solidFill>
                    <a:schemeClr val="tx2">
                      <a:lumMod val="85000"/>
                      <a:lumOff val="15000"/>
                    </a:schemeClr>
                  </a:solidFill>
                  <a:latin typeface="Overpass" pitchFamily="2" charset="77"/>
                </a:rPr>
                <a:t>Influencing our field of clinical cancer research through early patient involvement in writing research protocols is evident in CREATE. The level of involvement in CREATE will be from moderate to high as some areas will require a partnership role, </a:t>
              </a:r>
              <a:r>
                <a:rPr lang="en-US" sz="2800">
                  <a:solidFill>
                    <a:schemeClr val="tx2">
                      <a:lumMod val="85000"/>
                      <a:lumOff val="15000"/>
                    </a:schemeClr>
                  </a:solidFill>
                  <a:latin typeface="Overpass" pitchFamily="2" charset="77"/>
                </a:rPr>
                <a:t>while other tasks will </a:t>
              </a:r>
              <a:r>
                <a:rPr lang="en-US" sz="2800" dirty="0">
                  <a:solidFill>
                    <a:schemeClr val="tx2">
                      <a:lumMod val="85000"/>
                      <a:lumOff val="15000"/>
                    </a:schemeClr>
                  </a:solidFill>
                  <a:latin typeface="Overpass" pitchFamily="2" charset="77"/>
                </a:rPr>
                <a:t>call for an advisory role. The panel contributed to qualifying the clinical trials within CREATE. This was achieved by discussing the aims and rationale of research agendas, the study design, and the dissemination process together with the patient experts. Lessons learned from the person-involvement process are being shared with the scientific society by dissemination in an international scientific journal.</a:t>
              </a:r>
            </a:p>
            <a:p>
              <a:pPr>
                <a:spcBef>
                  <a:spcPts val="1200"/>
                </a:spcBef>
              </a:pPr>
              <a:endParaRPr lang="en-US" sz="2200" dirty="0">
                <a:solidFill>
                  <a:schemeClr val="tx2">
                    <a:lumMod val="85000"/>
                    <a:lumOff val="15000"/>
                  </a:schemeClr>
                </a:solidFill>
                <a:latin typeface="Overpass" pitchFamily="2" charset="77"/>
              </a:endParaRPr>
            </a:p>
          </p:txBody>
        </p:sp>
      </p:grpSp>
      <p:sp>
        <p:nvSpPr>
          <p:cNvPr id="77" name="Freeform 26">
            <a:extLst>
              <a:ext uri="{FF2B5EF4-FFF2-40B4-BE49-F238E27FC236}">
                <a16:creationId xmlns:a16="http://schemas.microsoft.com/office/drawing/2014/main" id="{E02756CA-F95C-CD4A-B7CF-76AEAEC323EF}"/>
              </a:ext>
            </a:extLst>
          </p:cNvPr>
          <p:cNvSpPr>
            <a:spLocks noEditPoints="1"/>
          </p:cNvSpPr>
          <p:nvPr/>
        </p:nvSpPr>
        <p:spPr bwMode="auto">
          <a:xfrm>
            <a:off x="21272231" y="24418494"/>
            <a:ext cx="932139" cy="1286758"/>
          </a:xfrm>
          <a:custGeom>
            <a:avLst/>
            <a:gdLst>
              <a:gd name="T0" fmla="*/ 101 w 117"/>
              <a:gd name="T1" fmla="*/ 29 h 160"/>
              <a:gd name="T2" fmla="*/ 60 w 117"/>
              <a:gd name="T3" fmla="*/ 26 h 160"/>
              <a:gd name="T4" fmla="*/ 57 w 117"/>
              <a:gd name="T5" fmla="*/ 0 h 160"/>
              <a:gd name="T6" fmla="*/ 54 w 117"/>
              <a:gd name="T7" fmla="*/ 26 h 160"/>
              <a:gd name="T8" fmla="*/ 33 w 117"/>
              <a:gd name="T9" fmla="*/ 29 h 160"/>
              <a:gd name="T10" fmla="*/ 25 w 117"/>
              <a:gd name="T11" fmla="*/ 45 h 160"/>
              <a:gd name="T12" fmla="*/ 0 w 117"/>
              <a:gd name="T13" fmla="*/ 61 h 160"/>
              <a:gd name="T14" fmla="*/ 54 w 117"/>
              <a:gd name="T15" fmla="*/ 77 h 160"/>
              <a:gd name="T16" fmla="*/ 41 w 117"/>
              <a:gd name="T17" fmla="*/ 133 h 160"/>
              <a:gd name="T18" fmla="*/ 33 w 117"/>
              <a:gd name="T19" fmla="*/ 144 h 160"/>
              <a:gd name="T20" fmla="*/ 81 w 117"/>
              <a:gd name="T21" fmla="*/ 160 h 160"/>
              <a:gd name="T22" fmla="*/ 73 w 117"/>
              <a:gd name="T23" fmla="*/ 144 h 160"/>
              <a:gd name="T24" fmla="*/ 60 w 117"/>
              <a:gd name="T25" fmla="*/ 133 h 160"/>
              <a:gd name="T26" fmla="*/ 83 w 117"/>
              <a:gd name="T27" fmla="*/ 77 h 160"/>
              <a:gd name="T28" fmla="*/ 92 w 117"/>
              <a:gd name="T29" fmla="*/ 61 h 160"/>
              <a:gd name="T30" fmla="*/ 117 w 117"/>
              <a:gd name="T31" fmla="*/ 45 h 160"/>
              <a:gd name="T32" fmla="*/ 57 w 117"/>
              <a:gd name="T33" fmla="*/ 5 h 160"/>
              <a:gd name="T34" fmla="*/ 57 w 117"/>
              <a:gd name="T35" fmla="*/ 21 h 160"/>
              <a:gd name="T36" fmla="*/ 76 w 117"/>
              <a:gd name="T37" fmla="*/ 149 h 160"/>
              <a:gd name="T38" fmla="*/ 38 w 117"/>
              <a:gd name="T39" fmla="*/ 155 h 160"/>
              <a:gd name="T40" fmla="*/ 41 w 117"/>
              <a:gd name="T41" fmla="*/ 149 h 160"/>
              <a:gd name="T42" fmla="*/ 76 w 117"/>
              <a:gd name="T43" fmla="*/ 149 h 160"/>
              <a:gd name="T44" fmla="*/ 46 w 117"/>
              <a:gd name="T45" fmla="*/ 144 h 160"/>
              <a:gd name="T46" fmla="*/ 68 w 117"/>
              <a:gd name="T47" fmla="*/ 139 h 160"/>
              <a:gd name="T48" fmla="*/ 86 w 117"/>
              <a:gd name="T49" fmla="*/ 69 h 160"/>
              <a:gd name="T50" fmla="*/ 18 w 117"/>
              <a:gd name="T51" fmla="*/ 72 h 160"/>
              <a:gd name="T52" fmla="*/ 18 w 117"/>
              <a:gd name="T53" fmla="*/ 51 h 160"/>
              <a:gd name="T54" fmla="*/ 83 w 117"/>
              <a:gd name="T55" fmla="*/ 51 h 160"/>
              <a:gd name="T56" fmla="*/ 86 w 117"/>
              <a:gd name="T57" fmla="*/ 61 h 160"/>
              <a:gd name="T58" fmla="*/ 92 w 117"/>
              <a:gd name="T59" fmla="*/ 56 h 160"/>
              <a:gd name="T60" fmla="*/ 83 w 117"/>
              <a:gd name="T61" fmla="*/ 45 h 160"/>
              <a:gd name="T62" fmla="*/ 30 w 117"/>
              <a:gd name="T63" fmla="*/ 38 h 160"/>
              <a:gd name="T64" fmla="*/ 99 w 117"/>
              <a:gd name="T65" fmla="*/ 35 h 160"/>
              <a:gd name="T66" fmla="*/ 99 w 117"/>
              <a:gd name="T67" fmla="*/ 5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7" h="160">
                <a:moveTo>
                  <a:pt x="117" y="45"/>
                </a:moveTo>
                <a:cubicBezTo>
                  <a:pt x="101" y="29"/>
                  <a:pt x="101" y="29"/>
                  <a:pt x="101" y="29"/>
                </a:cubicBezTo>
                <a:cubicBezTo>
                  <a:pt x="60" y="29"/>
                  <a:pt x="60" y="29"/>
                  <a:pt x="60" y="29"/>
                </a:cubicBezTo>
                <a:cubicBezTo>
                  <a:pt x="60" y="26"/>
                  <a:pt x="60" y="26"/>
                  <a:pt x="60" y="26"/>
                </a:cubicBezTo>
                <a:cubicBezTo>
                  <a:pt x="66" y="25"/>
                  <a:pt x="70" y="20"/>
                  <a:pt x="70" y="13"/>
                </a:cubicBezTo>
                <a:cubicBezTo>
                  <a:pt x="70" y="6"/>
                  <a:pt x="64" y="0"/>
                  <a:pt x="57" y="0"/>
                </a:cubicBezTo>
                <a:cubicBezTo>
                  <a:pt x="50" y="0"/>
                  <a:pt x="44" y="6"/>
                  <a:pt x="44" y="13"/>
                </a:cubicBezTo>
                <a:cubicBezTo>
                  <a:pt x="44" y="20"/>
                  <a:pt x="48" y="25"/>
                  <a:pt x="54" y="26"/>
                </a:cubicBezTo>
                <a:cubicBezTo>
                  <a:pt x="54" y="29"/>
                  <a:pt x="54" y="29"/>
                  <a:pt x="54" y="29"/>
                </a:cubicBezTo>
                <a:cubicBezTo>
                  <a:pt x="33" y="29"/>
                  <a:pt x="33" y="29"/>
                  <a:pt x="33" y="29"/>
                </a:cubicBezTo>
                <a:cubicBezTo>
                  <a:pt x="29" y="29"/>
                  <a:pt x="25" y="33"/>
                  <a:pt x="25" y="38"/>
                </a:cubicBezTo>
                <a:cubicBezTo>
                  <a:pt x="25" y="45"/>
                  <a:pt x="25" y="45"/>
                  <a:pt x="25" y="45"/>
                </a:cubicBezTo>
                <a:cubicBezTo>
                  <a:pt x="16" y="45"/>
                  <a:pt x="16" y="45"/>
                  <a:pt x="16" y="45"/>
                </a:cubicBezTo>
                <a:cubicBezTo>
                  <a:pt x="0" y="61"/>
                  <a:pt x="0" y="61"/>
                  <a:pt x="0" y="61"/>
                </a:cubicBezTo>
                <a:cubicBezTo>
                  <a:pt x="16" y="77"/>
                  <a:pt x="16" y="77"/>
                  <a:pt x="16" y="77"/>
                </a:cubicBezTo>
                <a:cubicBezTo>
                  <a:pt x="54" y="77"/>
                  <a:pt x="54" y="77"/>
                  <a:pt x="54" y="77"/>
                </a:cubicBezTo>
                <a:cubicBezTo>
                  <a:pt x="54" y="133"/>
                  <a:pt x="54" y="133"/>
                  <a:pt x="54" y="133"/>
                </a:cubicBezTo>
                <a:cubicBezTo>
                  <a:pt x="41" y="133"/>
                  <a:pt x="41" y="133"/>
                  <a:pt x="41" y="133"/>
                </a:cubicBezTo>
                <a:cubicBezTo>
                  <a:pt x="41" y="144"/>
                  <a:pt x="41" y="144"/>
                  <a:pt x="41" y="144"/>
                </a:cubicBezTo>
                <a:cubicBezTo>
                  <a:pt x="33" y="144"/>
                  <a:pt x="33" y="144"/>
                  <a:pt x="33" y="144"/>
                </a:cubicBezTo>
                <a:cubicBezTo>
                  <a:pt x="33" y="160"/>
                  <a:pt x="33" y="160"/>
                  <a:pt x="33" y="160"/>
                </a:cubicBezTo>
                <a:cubicBezTo>
                  <a:pt x="81" y="160"/>
                  <a:pt x="81" y="160"/>
                  <a:pt x="81" y="160"/>
                </a:cubicBezTo>
                <a:cubicBezTo>
                  <a:pt x="81" y="144"/>
                  <a:pt x="81" y="144"/>
                  <a:pt x="81" y="144"/>
                </a:cubicBezTo>
                <a:cubicBezTo>
                  <a:pt x="73" y="144"/>
                  <a:pt x="73" y="144"/>
                  <a:pt x="73" y="144"/>
                </a:cubicBezTo>
                <a:cubicBezTo>
                  <a:pt x="73" y="133"/>
                  <a:pt x="73" y="133"/>
                  <a:pt x="73" y="133"/>
                </a:cubicBezTo>
                <a:cubicBezTo>
                  <a:pt x="60" y="133"/>
                  <a:pt x="60" y="133"/>
                  <a:pt x="60" y="133"/>
                </a:cubicBezTo>
                <a:cubicBezTo>
                  <a:pt x="60" y="77"/>
                  <a:pt x="60" y="77"/>
                  <a:pt x="60" y="77"/>
                </a:cubicBezTo>
                <a:cubicBezTo>
                  <a:pt x="83" y="77"/>
                  <a:pt x="83" y="77"/>
                  <a:pt x="83" y="77"/>
                </a:cubicBezTo>
                <a:cubicBezTo>
                  <a:pt x="88" y="77"/>
                  <a:pt x="92" y="74"/>
                  <a:pt x="92" y="69"/>
                </a:cubicBezTo>
                <a:cubicBezTo>
                  <a:pt x="92" y="61"/>
                  <a:pt x="92" y="61"/>
                  <a:pt x="92" y="61"/>
                </a:cubicBezTo>
                <a:cubicBezTo>
                  <a:pt x="101" y="61"/>
                  <a:pt x="101" y="61"/>
                  <a:pt x="101" y="61"/>
                </a:cubicBezTo>
                <a:lnTo>
                  <a:pt x="117" y="45"/>
                </a:lnTo>
                <a:close/>
                <a:moveTo>
                  <a:pt x="49" y="13"/>
                </a:moveTo>
                <a:cubicBezTo>
                  <a:pt x="49" y="9"/>
                  <a:pt x="53" y="5"/>
                  <a:pt x="57" y="5"/>
                </a:cubicBezTo>
                <a:cubicBezTo>
                  <a:pt x="62" y="5"/>
                  <a:pt x="65" y="9"/>
                  <a:pt x="65" y="13"/>
                </a:cubicBezTo>
                <a:cubicBezTo>
                  <a:pt x="65" y="18"/>
                  <a:pt x="62" y="21"/>
                  <a:pt x="57" y="21"/>
                </a:cubicBezTo>
                <a:cubicBezTo>
                  <a:pt x="53" y="21"/>
                  <a:pt x="49" y="18"/>
                  <a:pt x="49" y="13"/>
                </a:cubicBezTo>
                <a:close/>
                <a:moveTo>
                  <a:pt x="76" y="149"/>
                </a:moveTo>
                <a:cubicBezTo>
                  <a:pt x="76" y="155"/>
                  <a:pt x="76" y="155"/>
                  <a:pt x="76" y="155"/>
                </a:cubicBezTo>
                <a:cubicBezTo>
                  <a:pt x="38" y="155"/>
                  <a:pt x="38" y="155"/>
                  <a:pt x="38" y="155"/>
                </a:cubicBezTo>
                <a:cubicBezTo>
                  <a:pt x="38" y="149"/>
                  <a:pt x="38" y="149"/>
                  <a:pt x="38" y="149"/>
                </a:cubicBezTo>
                <a:cubicBezTo>
                  <a:pt x="41" y="149"/>
                  <a:pt x="41" y="149"/>
                  <a:pt x="41" y="149"/>
                </a:cubicBezTo>
                <a:cubicBezTo>
                  <a:pt x="73" y="149"/>
                  <a:pt x="73" y="149"/>
                  <a:pt x="73" y="149"/>
                </a:cubicBezTo>
                <a:lnTo>
                  <a:pt x="76" y="149"/>
                </a:lnTo>
                <a:close/>
                <a:moveTo>
                  <a:pt x="68" y="144"/>
                </a:moveTo>
                <a:cubicBezTo>
                  <a:pt x="46" y="144"/>
                  <a:pt x="46" y="144"/>
                  <a:pt x="46" y="144"/>
                </a:cubicBezTo>
                <a:cubicBezTo>
                  <a:pt x="46" y="139"/>
                  <a:pt x="46" y="139"/>
                  <a:pt x="46" y="139"/>
                </a:cubicBezTo>
                <a:cubicBezTo>
                  <a:pt x="68" y="139"/>
                  <a:pt x="68" y="139"/>
                  <a:pt x="68" y="139"/>
                </a:cubicBezTo>
                <a:lnTo>
                  <a:pt x="68" y="144"/>
                </a:lnTo>
                <a:close/>
                <a:moveTo>
                  <a:pt x="86" y="69"/>
                </a:moveTo>
                <a:cubicBezTo>
                  <a:pt x="86" y="71"/>
                  <a:pt x="85" y="72"/>
                  <a:pt x="83" y="72"/>
                </a:cubicBezTo>
                <a:cubicBezTo>
                  <a:pt x="18" y="72"/>
                  <a:pt x="18" y="72"/>
                  <a:pt x="18" y="72"/>
                </a:cubicBezTo>
                <a:cubicBezTo>
                  <a:pt x="8" y="61"/>
                  <a:pt x="8" y="61"/>
                  <a:pt x="8" y="61"/>
                </a:cubicBezTo>
                <a:cubicBezTo>
                  <a:pt x="18" y="51"/>
                  <a:pt x="18" y="51"/>
                  <a:pt x="18" y="51"/>
                </a:cubicBezTo>
                <a:cubicBezTo>
                  <a:pt x="25" y="51"/>
                  <a:pt x="25" y="51"/>
                  <a:pt x="25" y="51"/>
                </a:cubicBezTo>
                <a:cubicBezTo>
                  <a:pt x="83" y="51"/>
                  <a:pt x="83" y="51"/>
                  <a:pt x="83" y="51"/>
                </a:cubicBezTo>
                <a:cubicBezTo>
                  <a:pt x="85" y="51"/>
                  <a:pt x="86" y="52"/>
                  <a:pt x="86" y="54"/>
                </a:cubicBezTo>
                <a:cubicBezTo>
                  <a:pt x="86" y="61"/>
                  <a:pt x="86" y="61"/>
                  <a:pt x="86" y="61"/>
                </a:cubicBezTo>
                <a:lnTo>
                  <a:pt x="86" y="69"/>
                </a:lnTo>
                <a:close/>
                <a:moveTo>
                  <a:pt x="92" y="56"/>
                </a:moveTo>
                <a:cubicBezTo>
                  <a:pt x="92" y="54"/>
                  <a:pt x="92" y="54"/>
                  <a:pt x="92" y="54"/>
                </a:cubicBezTo>
                <a:cubicBezTo>
                  <a:pt x="92" y="49"/>
                  <a:pt x="88" y="45"/>
                  <a:pt x="83" y="45"/>
                </a:cubicBezTo>
                <a:cubicBezTo>
                  <a:pt x="30" y="45"/>
                  <a:pt x="30" y="45"/>
                  <a:pt x="30" y="45"/>
                </a:cubicBezTo>
                <a:cubicBezTo>
                  <a:pt x="30" y="38"/>
                  <a:pt x="30" y="38"/>
                  <a:pt x="30" y="38"/>
                </a:cubicBezTo>
                <a:cubicBezTo>
                  <a:pt x="30" y="36"/>
                  <a:pt x="32" y="35"/>
                  <a:pt x="33" y="35"/>
                </a:cubicBezTo>
                <a:cubicBezTo>
                  <a:pt x="99" y="35"/>
                  <a:pt x="99" y="35"/>
                  <a:pt x="99" y="35"/>
                </a:cubicBezTo>
                <a:cubicBezTo>
                  <a:pt x="109" y="45"/>
                  <a:pt x="109" y="45"/>
                  <a:pt x="109" y="45"/>
                </a:cubicBezTo>
                <a:cubicBezTo>
                  <a:pt x="99" y="56"/>
                  <a:pt x="99" y="56"/>
                  <a:pt x="99" y="56"/>
                </a:cubicBezTo>
                <a:lnTo>
                  <a:pt x="92" y="56"/>
                </a:lnTo>
                <a:close/>
              </a:path>
            </a:pathLst>
          </a:custGeom>
          <a:solidFill>
            <a:schemeClr val="accent5">
              <a:lumMod val="75000"/>
            </a:schemeClr>
          </a:solidFill>
          <a:ln>
            <a:noFill/>
          </a:ln>
        </p:spPr>
        <p:txBody>
          <a:bodyPr vert="horz" wrap="square" lIns="398775" tIns="199388" rIns="398775" bIns="199388" numCol="1" anchor="t" anchorCtr="0" compatLnSpc="1">
            <a:prstTxWarp prst="textNoShape">
              <a:avLst/>
            </a:prstTxWarp>
          </a:bodyPr>
          <a:lstStyle/>
          <a:p>
            <a:endParaRPr lang="en-US" sz="34557">
              <a:latin typeface="Overpass" pitchFamily="2" charset="77"/>
            </a:endParaRPr>
          </a:p>
        </p:txBody>
      </p:sp>
      <p:sp>
        <p:nvSpPr>
          <p:cNvPr id="60" name="Freeform 59">
            <a:extLst>
              <a:ext uri="{FF2B5EF4-FFF2-40B4-BE49-F238E27FC236}">
                <a16:creationId xmlns:a16="http://schemas.microsoft.com/office/drawing/2014/main" id="{40EF83DA-6220-D078-7F71-06603F9A7815}"/>
              </a:ext>
            </a:extLst>
          </p:cNvPr>
          <p:cNvSpPr>
            <a:spLocks noEditPoints="1"/>
          </p:cNvSpPr>
          <p:nvPr/>
        </p:nvSpPr>
        <p:spPr bwMode="auto">
          <a:xfrm>
            <a:off x="21175980" y="29314475"/>
            <a:ext cx="927947" cy="936040"/>
          </a:xfrm>
          <a:custGeom>
            <a:avLst/>
            <a:gdLst>
              <a:gd name="T0" fmla="*/ 54 w 160"/>
              <a:gd name="T1" fmla="*/ 22 h 160"/>
              <a:gd name="T2" fmla="*/ 22 w 160"/>
              <a:gd name="T3" fmla="*/ 54 h 160"/>
              <a:gd name="T4" fmla="*/ 25 w 160"/>
              <a:gd name="T5" fmla="*/ 57 h 160"/>
              <a:gd name="T6" fmla="*/ 28 w 160"/>
              <a:gd name="T7" fmla="*/ 54 h 160"/>
              <a:gd name="T8" fmla="*/ 54 w 160"/>
              <a:gd name="T9" fmla="*/ 28 h 160"/>
              <a:gd name="T10" fmla="*/ 57 w 160"/>
              <a:gd name="T11" fmla="*/ 25 h 160"/>
              <a:gd name="T12" fmla="*/ 54 w 160"/>
              <a:gd name="T13" fmla="*/ 22 h 160"/>
              <a:gd name="T14" fmla="*/ 110 w 160"/>
              <a:gd name="T15" fmla="*/ 91 h 160"/>
              <a:gd name="T16" fmla="*/ 106 w 160"/>
              <a:gd name="T17" fmla="*/ 91 h 160"/>
              <a:gd name="T18" fmla="*/ 101 w 160"/>
              <a:gd name="T19" fmla="*/ 97 h 160"/>
              <a:gd name="T20" fmla="*/ 94 w 160"/>
              <a:gd name="T21" fmla="*/ 90 h 160"/>
              <a:gd name="T22" fmla="*/ 108 w 160"/>
              <a:gd name="T23" fmla="*/ 54 h 160"/>
              <a:gd name="T24" fmla="*/ 54 w 160"/>
              <a:gd name="T25" fmla="*/ 0 h 160"/>
              <a:gd name="T26" fmla="*/ 0 w 160"/>
              <a:gd name="T27" fmla="*/ 54 h 160"/>
              <a:gd name="T28" fmla="*/ 54 w 160"/>
              <a:gd name="T29" fmla="*/ 108 h 160"/>
              <a:gd name="T30" fmla="*/ 90 w 160"/>
              <a:gd name="T31" fmla="*/ 94 h 160"/>
              <a:gd name="T32" fmla="*/ 97 w 160"/>
              <a:gd name="T33" fmla="*/ 101 h 160"/>
              <a:gd name="T34" fmla="*/ 91 w 160"/>
              <a:gd name="T35" fmla="*/ 106 h 160"/>
              <a:gd name="T36" fmla="*/ 91 w 160"/>
              <a:gd name="T37" fmla="*/ 108 h 160"/>
              <a:gd name="T38" fmla="*/ 91 w 160"/>
              <a:gd name="T39" fmla="*/ 110 h 160"/>
              <a:gd name="T40" fmla="*/ 138 w 160"/>
              <a:gd name="T41" fmla="*/ 157 h 160"/>
              <a:gd name="T42" fmla="*/ 145 w 160"/>
              <a:gd name="T43" fmla="*/ 160 h 160"/>
              <a:gd name="T44" fmla="*/ 152 w 160"/>
              <a:gd name="T45" fmla="*/ 157 h 160"/>
              <a:gd name="T46" fmla="*/ 157 w 160"/>
              <a:gd name="T47" fmla="*/ 152 h 160"/>
              <a:gd name="T48" fmla="*/ 160 w 160"/>
              <a:gd name="T49" fmla="*/ 145 h 160"/>
              <a:gd name="T50" fmla="*/ 157 w 160"/>
              <a:gd name="T51" fmla="*/ 138 h 160"/>
              <a:gd name="T52" fmla="*/ 110 w 160"/>
              <a:gd name="T53" fmla="*/ 91 h 160"/>
              <a:gd name="T54" fmla="*/ 6 w 160"/>
              <a:gd name="T55" fmla="*/ 54 h 160"/>
              <a:gd name="T56" fmla="*/ 54 w 160"/>
              <a:gd name="T57" fmla="*/ 6 h 160"/>
              <a:gd name="T58" fmla="*/ 102 w 160"/>
              <a:gd name="T59" fmla="*/ 54 h 160"/>
              <a:gd name="T60" fmla="*/ 54 w 160"/>
              <a:gd name="T61" fmla="*/ 102 h 160"/>
              <a:gd name="T62" fmla="*/ 6 w 160"/>
              <a:gd name="T63" fmla="*/ 54 h 160"/>
              <a:gd name="T64" fmla="*/ 153 w 160"/>
              <a:gd name="T65" fmla="*/ 148 h 160"/>
              <a:gd name="T66" fmla="*/ 148 w 160"/>
              <a:gd name="T67" fmla="*/ 153 h 160"/>
              <a:gd name="T68" fmla="*/ 145 w 160"/>
              <a:gd name="T69" fmla="*/ 154 h 160"/>
              <a:gd name="T70" fmla="*/ 142 w 160"/>
              <a:gd name="T71" fmla="*/ 153 h 160"/>
              <a:gd name="T72" fmla="*/ 98 w 160"/>
              <a:gd name="T73" fmla="*/ 108 h 160"/>
              <a:gd name="T74" fmla="*/ 108 w 160"/>
              <a:gd name="T75" fmla="*/ 98 h 160"/>
              <a:gd name="T76" fmla="*/ 153 w 160"/>
              <a:gd name="T77" fmla="*/ 142 h 160"/>
              <a:gd name="T78" fmla="*/ 154 w 160"/>
              <a:gd name="T79" fmla="*/ 145 h 160"/>
              <a:gd name="T80" fmla="*/ 153 w 160"/>
              <a:gd name="T81" fmla="*/ 148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60" h="160">
                <a:moveTo>
                  <a:pt x="54" y="22"/>
                </a:moveTo>
                <a:cubicBezTo>
                  <a:pt x="36" y="22"/>
                  <a:pt x="22" y="36"/>
                  <a:pt x="22" y="54"/>
                </a:cubicBezTo>
                <a:cubicBezTo>
                  <a:pt x="22" y="56"/>
                  <a:pt x="23" y="57"/>
                  <a:pt x="25" y="57"/>
                </a:cubicBezTo>
                <a:cubicBezTo>
                  <a:pt x="27" y="57"/>
                  <a:pt x="28" y="56"/>
                  <a:pt x="28" y="54"/>
                </a:cubicBezTo>
                <a:cubicBezTo>
                  <a:pt x="28" y="40"/>
                  <a:pt x="40" y="28"/>
                  <a:pt x="54" y="28"/>
                </a:cubicBezTo>
                <a:cubicBezTo>
                  <a:pt x="55" y="28"/>
                  <a:pt x="57" y="27"/>
                  <a:pt x="57" y="25"/>
                </a:cubicBezTo>
                <a:cubicBezTo>
                  <a:pt x="57" y="23"/>
                  <a:pt x="55" y="22"/>
                  <a:pt x="54" y="22"/>
                </a:cubicBezTo>
                <a:close/>
                <a:moveTo>
                  <a:pt x="110" y="91"/>
                </a:moveTo>
                <a:cubicBezTo>
                  <a:pt x="109" y="90"/>
                  <a:pt x="107" y="90"/>
                  <a:pt x="106" y="91"/>
                </a:cubicBezTo>
                <a:cubicBezTo>
                  <a:pt x="101" y="97"/>
                  <a:pt x="101" y="97"/>
                  <a:pt x="101" y="97"/>
                </a:cubicBezTo>
                <a:cubicBezTo>
                  <a:pt x="94" y="90"/>
                  <a:pt x="94" y="90"/>
                  <a:pt x="94" y="90"/>
                </a:cubicBezTo>
                <a:cubicBezTo>
                  <a:pt x="103" y="80"/>
                  <a:pt x="108" y="68"/>
                  <a:pt x="108" y="54"/>
                </a:cubicBezTo>
                <a:cubicBezTo>
                  <a:pt x="108" y="24"/>
                  <a:pt x="84" y="0"/>
                  <a:pt x="54" y="0"/>
                </a:cubicBezTo>
                <a:cubicBezTo>
                  <a:pt x="24" y="0"/>
                  <a:pt x="0" y="24"/>
                  <a:pt x="0" y="54"/>
                </a:cubicBezTo>
                <a:cubicBezTo>
                  <a:pt x="0" y="84"/>
                  <a:pt x="24" y="108"/>
                  <a:pt x="54" y="108"/>
                </a:cubicBezTo>
                <a:cubicBezTo>
                  <a:pt x="68" y="108"/>
                  <a:pt x="80" y="102"/>
                  <a:pt x="90" y="94"/>
                </a:cubicBezTo>
                <a:cubicBezTo>
                  <a:pt x="97" y="101"/>
                  <a:pt x="97" y="101"/>
                  <a:pt x="97" y="101"/>
                </a:cubicBezTo>
                <a:cubicBezTo>
                  <a:pt x="91" y="106"/>
                  <a:pt x="91" y="106"/>
                  <a:pt x="91" y="106"/>
                </a:cubicBezTo>
                <a:cubicBezTo>
                  <a:pt x="91" y="107"/>
                  <a:pt x="91" y="107"/>
                  <a:pt x="91" y="108"/>
                </a:cubicBezTo>
                <a:cubicBezTo>
                  <a:pt x="91" y="109"/>
                  <a:pt x="91" y="110"/>
                  <a:pt x="91" y="110"/>
                </a:cubicBezTo>
                <a:cubicBezTo>
                  <a:pt x="138" y="157"/>
                  <a:pt x="138" y="157"/>
                  <a:pt x="138" y="157"/>
                </a:cubicBezTo>
                <a:cubicBezTo>
                  <a:pt x="140" y="159"/>
                  <a:pt x="142" y="160"/>
                  <a:pt x="145" y="160"/>
                </a:cubicBezTo>
                <a:cubicBezTo>
                  <a:pt x="148" y="160"/>
                  <a:pt x="150" y="159"/>
                  <a:pt x="152" y="157"/>
                </a:cubicBezTo>
                <a:cubicBezTo>
                  <a:pt x="157" y="152"/>
                  <a:pt x="157" y="152"/>
                  <a:pt x="157" y="152"/>
                </a:cubicBezTo>
                <a:cubicBezTo>
                  <a:pt x="159" y="150"/>
                  <a:pt x="160" y="148"/>
                  <a:pt x="160" y="145"/>
                </a:cubicBezTo>
                <a:cubicBezTo>
                  <a:pt x="160" y="142"/>
                  <a:pt x="159" y="140"/>
                  <a:pt x="157" y="138"/>
                </a:cubicBezTo>
                <a:lnTo>
                  <a:pt x="110" y="91"/>
                </a:lnTo>
                <a:close/>
                <a:moveTo>
                  <a:pt x="6" y="54"/>
                </a:moveTo>
                <a:cubicBezTo>
                  <a:pt x="6" y="27"/>
                  <a:pt x="27" y="6"/>
                  <a:pt x="54" y="6"/>
                </a:cubicBezTo>
                <a:cubicBezTo>
                  <a:pt x="80" y="6"/>
                  <a:pt x="102" y="27"/>
                  <a:pt x="102" y="54"/>
                </a:cubicBezTo>
                <a:cubicBezTo>
                  <a:pt x="102" y="80"/>
                  <a:pt x="80" y="102"/>
                  <a:pt x="54" y="102"/>
                </a:cubicBezTo>
                <a:cubicBezTo>
                  <a:pt x="27" y="102"/>
                  <a:pt x="6" y="80"/>
                  <a:pt x="6" y="54"/>
                </a:cubicBezTo>
                <a:close/>
                <a:moveTo>
                  <a:pt x="153" y="148"/>
                </a:moveTo>
                <a:cubicBezTo>
                  <a:pt x="148" y="153"/>
                  <a:pt x="148" y="153"/>
                  <a:pt x="148" y="153"/>
                </a:cubicBezTo>
                <a:cubicBezTo>
                  <a:pt x="147" y="154"/>
                  <a:pt x="146" y="154"/>
                  <a:pt x="145" y="154"/>
                </a:cubicBezTo>
                <a:cubicBezTo>
                  <a:pt x="144" y="154"/>
                  <a:pt x="143" y="154"/>
                  <a:pt x="142" y="153"/>
                </a:cubicBezTo>
                <a:cubicBezTo>
                  <a:pt x="98" y="108"/>
                  <a:pt x="98" y="108"/>
                  <a:pt x="98" y="108"/>
                </a:cubicBezTo>
                <a:cubicBezTo>
                  <a:pt x="108" y="98"/>
                  <a:pt x="108" y="98"/>
                  <a:pt x="108" y="98"/>
                </a:cubicBezTo>
                <a:cubicBezTo>
                  <a:pt x="153" y="142"/>
                  <a:pt x="153" y="142"/>
                  <a:pt x="153" y="142"/>
                </a:cubicBezTo>
                <a:cubicBezTo>
                  <a:pt x="154" y="143"/>
                  <a:pt x="154" y="144"/>
                  <a:pt x="154" y="145"/>
                </a:cubicBezTo>
                <a:cubicBezTo>
                  <a:pt x="154" y="146"/>
                  <a:pt x="154" y="147"/>
                  <a:pt x="153" y="148"/>
                </a:cubicBezTo>
                <a:close/>
              </a:path>
            </a:pathLst>
          </a:custGeom>
          <a:solidFill>
            <a:schemeClr val="accent5">
              <a:lumMod val="75000"/>
            </a:schemeClr>
          </a:solidFill>
          <a:ln>
            <a:solidFill>
              <a:schemeClr val="accent5">
                <a:lumMod val="75000"/>
              </a:schemeClr>
            </a:solidFill>
          </a:ln>
        </p:spPr>
        <p:txBody>
          <a:bodyPr vert="horz" wrap="square" lIns="398775" tIns="199388" rIns="398775" bIns="199388" numCol="1" anchor="t" anchorCtr="0" compatLnSpc="1">
            <a:prstTxWarp prst="textNoShape">
              <a:avLst/>
            </a:prstTxWarp>
          </a:bodyPr>
          <a:lstStyle/>
          <a:p>
            <a:endParaRPr lang="en-US" sz="34557">
              <a:latin typeface="Overpass" pitchFamily="2" charset="77"/>
            </a:endParaRPr>
          </a:p>
        </p:txBody>
      </p:sp>
      <p:sp>
        <p:nvSpPr>
          <p:cNvPr id="61" name="Freeform 1910">
            <a:extLst>
              <a:ext uri="{FF2B5EF4-FFF2-40B4-BE49-F238E27FC236}">
                <a16:creationId xmlns:a16="http://schemas.microsoft.com/office/drawing/2014/main" id="{B169880A-740A-D001-5A47-C4E4DD649636}"/>
              </a:ext>
            </a:extLst>
          </p:cNvPr>
          <p:cNvSpPr>
            <a:spLocks noEditPoints="1"/>
          </p:cNvSpPr>
          <p:nvPr/>
        </p:nvSpPr>
        <p:spPr bwMode="auto">
          <a:xfrm>
            <a:off x="21255914" y="33980987"/>
            <a:ext cx="922264" cy="834661"/>
          </a:xfrm>
          <a:custGeom>
            <a:avLst/>
            <a:gdLst>
              <a:gd name="T0" fmla="*/ 0 w 160"/>
              <a:gd name="T1" fmla="*/ 16 h 144"/>
              <a:gd name="T2" fmla="*/ 16 w 160"/>
              <a:gd name="T3" fmla="*/ 48 h 144"/>
              <a:gd name="T4" fmla="*/ 0 w 160"/>
              <a:gd name="T5" fmla="*/ 77 h 144"/>
              <a:gd name="T6" fmla="*/ 8 w 160"/>
              <a:gd name="T7" fmla="*/ 107 h 144"/>
              <a:gd name="T8" fmla="*/ 51 w 160"/>
              <a:gd name="T9" fmla="*/ 142 h 144"/>
              <a:gd name="T10" fmla="*/ 96 w 160"/>
              <a:gd name="T11" fmla="*/ 143 h 144"/>
              <a:gd name="T12" fmla="*/ 143 w 160"/>
              <a:gd name="T13" fmla="*/ 98 h 144"/>
              <a:gd name="T14" fmla="*/ 131 w 160"/>
              <a:gd name="T15" fmla="*/ 101 h 144"/>
              <a:gd name="T16" fmla="*/ 75 w 160"/>
              <a:gd name="T17" fmla="*/ 109 h 144"/>
              <a:gd name="T18" fmla="*/ 79 w 160"/>
              <a:gd name="T19" fmla="*/ 109 h 144"/>
              <a:gd name="T20" fmla="*/ 67 w 160"/>
              <a:gd name="T21" fmla="*/ 96 h 144"/>
              <a:gd name="T22" fmla="*/ 19 w 160"/>
              <a:gd name="T23" fmla="*/ 90 h 144"/>
              <a:gd name="T24" fmla="*/ 77 w 160"/>
              <a:gd name="T25" fmla="*/ 139 h 144"/>
              <a:gd name="T26" fmla="*/ 93 w 160"/>
              <a:gd name="T27" fmla="*/ 138 h 144"/>
              <a:gd name="T28" fmla="*/ 99 w 160"/>
              <a:gd name="T29" fmla="*/ 138 h 144"/>
              <a:gd name="T30" fmla="*/ 112 w 160"/>
              <a:gd name="T31" fmla="*/ 124 h 144"/>
              <a:gd name="T32" fmla="*/ 35 w 160"/>
              <a:gd name="T33" fmla="*/ 134 h 144"/>
              <a:gd name="T34" fmla="*/ 40 w 160"/>
              <a:gd name="T35" fmla="*/ 135 h 144"/>
              <a:gd name="T36" fmla="*/ 47 w 160"/>
              <a:gd name="T37" fmla="*/ 108 h 144"/>
              <a:gd name="T38" fmla="*/ 40 w 160"/>
              <a:gd name="T39" fmla="*/ 94 h 144"/>
              <a:gd name="T40" fmla="*/ 91 w 160"/>
              <a:gd name="T41" fmla="*/ 95 h 144"/>
              <a:gd name="T42" fmla="*/ 112 w 160"/>
              <a:gd name="T43" fmla="*/ 93 h 144"/>
              <a:gd name="T44" fmla="*/ 117 w 160"/>
              <a:gd name="T45" fmla="*/ 92 h 144"/>
              <a:gd name="T46" fmla="*/ 85 w 160"/>
              <a:gd name="T47" fmla="*/ 67 h 144"/>
              <a:gd name="T48" fmla="*/ 27 w 160"/>
              <a:gd name="T49" fmla="*/ 44 h 144"/>
              <a:gd name="T50" fmla="*/ 59 w 160"/>
              <a:gd name="T51" fmla="*/ 48 h 144"/>
              <a:gd name="T52" fmla="*/ 84 w 160"/>
              <a:gd name="T53" fmla="*/ 48 h 144"/>
              <a:gd name="T54" fmla="*/ 77 w 160"/>
              <a:gd name="T55" fmla="*/ 35 h 144"/>
              <a:gd name="T56" fmla="*/ 139 w 160"/>
              <a:gd name="T57" fmla="*/ 35 h 144"/>
              <a:gd name="T58" fmla="*/ 117 w 160"/>
              <a:gd name="T59" fmla="*/ 44 h 144"/>
              <a:gd name="T60" fmla="*/ 91 w 160"/>
              <a:gd name="T61" fmla="*/ 47 h 144"/>
              <a:gd name="T62" fmla="*/ 45 w 160"/>
              <a:gd name="T63" fmla="*/ 47 h 144"/>
              <a:gd name="T64" fmla="*/ 32 w 160"/>
              <a:gd name="T65" fmla="*/ 32 h 144"/>
              <a:gd name="T66" fmla="*/ 61 w 160"/>
              <a:gd name="T67" fmla="*/ 65 h 144"/>
              <a:gd name="T68" fmla="*/ 56 w 160"/>
              <a:gd name="T69" fmla="*/ 65 h 144"/>
              <a:gd name="T70" fmla="*/ 35 w 160"/>
              <a:gd name="T71" fmla="*/ 61 h 144"/>
              <a:gd name="T72" fmla="*/ 21 w 160"/>
              <a:gd name="T73" fmla="*/ 56 h 144"/>
              <a:gd name="T74" fmla="*/ 93 w 160"/>
              <a:gd name="T75" fmla="*/ 67 h 144"/>
              <a:gd name="T76" fmla="*/ 128 w 160"/>
              <a:gd name="T77" fmla="*/ 64 h 144"/>
              <a:gd name="T78" fmla="*/ 115 w 160"/>
              <a:gd name="T79" fmla="*/ 79 h 144"/>
              <a:gd name="T80" fmla="*/ 133 w 160"/>
              <a:gd name="T81" fmla="*/ 63 h 144"/>
              <a:gd name="T82" fmla="*/ 100 w 160"/>
              <a:gd name="T83" fmla="*/ 61 h 144"/>
              <a:gd name="T84" fmla="*/ 33 w 160"/>
              <a:gd name="T85" fmla="*/ 55 h 144"/>
              <a:gd name="T86" fmla="*/ 43 w 160"/>
              <a:gd name="T87" fmla="*/ 52 h 144"/>
              <a:gd name="T88" fmla="*/ 76 w 160"/>
              <a:gd name="T89" fmla="*/ 53 h 144"/>
              <a:gd name="T90" fmla="*/ 135 w 160"/>
              <a:gd name="T91" fmla="*/ 44 h 144"/>
              <a:gd name="T92" fmla="*/ 139 w 160"/>
              <a:gd name="T93" fmla="*/ 16 h 144"/>
              <a:gd name="T94" fmla="*/ 65 w 160"/>
              <a:gd name="T95" fmla="*/ 29 h 144"/>
              <a:gd name="T96" fmla="*/ 5 w 160"/>
              <a:gd name="T97" fmla="*/ 35 h 144"/>
              <a:gd name="T98" fmla="*/ 39 w 160"/>
              <a:gd name="T99" fmla="*/ 80 h 144"/>
              <a:gd name="T100" fmla="*/ 88 w 160"/>
              <a:gd name="T101" fmla="*/ 85 h 144"/>
              <a:gd name="T102" fmla="*/ 127 w 160"/>
              <a:gd name="T103" fmla="*/ 84 h 144"/>
              <a:gd name="T104" fmla="*/ 60 w 160"/>
              <a:gd name="T105" fmla="*/ 90 h 144"/>
              <a:gd name="T106" fmla="*/ 13 w 160"/>
              <a:gd name="T107" fmla="*/ 89 h 144"/>
              <a:gd name="T108" fmla="*/ 21 w 160"/>
              <a:gd name="T109" fmla="*/ 118 h 144"/>
              <a:gd name="T110" fmla="*/ 139 w 160"/>
              <a:gd name="T111" fmla="*/ 131 h 144"/>
              <a:gd name="T112" fmla="*/ 80 w 160"/>
              <a:gd name="T113" fmla="*/ 120 h 144"/>
              <a:gd name="T114" fmla="*/ 16 w 160"/>
              <a:gd name="T115" fmla="*/ 108 h 144"/>
              <a:gd name="T116" fmla="*/ 56 w 160"/>
              <a:gd name="T117" fmla="*/ 114 h 144"/>
              <a:gd name="T118" fmla="*/ 101 w 160"/>
              <a:gd name="T119" fmla="*/ 113 h 144"/>
              <a:gd name="T120" fmla="*/ 138 w 160"/>
              <a:gd name="T121" fmla="*/ 104 h 144"/>
              <a:gd name="T122" fmla="*/ 155 w 160"/>
              <a:gd name="T123" fmla="*/ 6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60" h="144">
                <a:moveTo>
                  <a:pt x="160" y="48"/>
                </a:moveTo>
                <a:cubicBezTo>
                  <a:pt x="160" y="43"/>
                  <a:pt x="154" y="40"/>
                  <a:pt x="143" y="37"/>
                </a:cubicBezTo>
                <a:cubicBezTo>
                  <a:pt x="144" y="36"/>
                  <a:pt x="144" y="36"/>
                  <a:pt x="144" y="35"/>
                </a:cubicBezTo>
                <a:cubicBezTo>
                  <a:pt x="144" y="16"/>
                  <a:pt x="144" y="16"/>
                  <a:pt x="144" y="16"/>
                </a:cubicBezTo>
                <a:cubicBezTo>
                  <a:pt x="144" y="16"/>
                  <a:pt x="144" y="16"/>
                  <a:pt x="144" y="16"/>
                </a:cubicBezTo>
                <a:cubicBezTo>
                  <a:pt x="143" y="0"/>
                  <a:pt x="79" y="0"/>
                  <a:pt x="72" y="0"/>
                </a:cubicBezTo>
                <a:cubicBezTo>
                  <a:pt x="65" y="0"/>
                  <a:pt x="1" y="0"/>
                  <a:pt x="0" y="16"/>
                </a:cubicBezTo>
                <a:cubicBezTo>
                  <a:pt x="0" y="16"/>
                  <a:pt x="0" y="16"/>
                  <a:pt x="0" y="16"/>
                </a:cubicBezTo>
                <a:cubicBezTo>
                  <a:pt x="0" y="16"/>
                  <a:pt x="0" y="16"/>
                  <a:pt x="0" y="16"/>
                </a:cubicBezTo>
                <a:cubicBezTo>
                  <a:pt x="0" y="16"/>
                  <a:pt x="0" y="16"/>
                  <a:pt x="0" y="16"/>
                </a:cubicBezTo>
                <a:cubicBezTo>
                  <a:pt x="0" y="16"/>
                  <a:pt x="0" y="16"/>
                  <a:pt x="0" y="16"/>
                </a:cubicBezTo>
                <a:cubicBezTo>
                  <a:pt x="0" y="35"/>
                  <a:pt x="0" y="35"/>
                  <a:pt x="0" y="35"/>
                </a:cubicBezTo>
                <a:cubicBezTo>
                  <a:pt x="0" y="40"/>
                  <a:pt x="7" y="44"/>
                  <a:pt x="16" y="47"/>
                </a:cubicBezTo>
                <a:cubicBezTo>
                  <a:pt x="16" y="47"/>
                  <a:pt x="16" y="48"/>
                  <a:pt x="16" y="48"/>
                </a:cubicBezTo>
                <a:cubicBezTo>
                  <a:pt x="16" y="48"/>
                  <a:pt x="16" y="48"/>
                  <a:pt x="16" y="48"/>
                </a:cubicBezTo>
                <a:cubicBezTo>
                  <a:pt x="16" y="48"/>
                  <a:pt x="16" y="48"/>
                  <a:pt x="16" y="48"/>
                </a:cubicBezTo>
                <a:cubicBezTo>
                  <a:pt x="16" y="48"/>
                  <a:pt x="16" y="48"/>
                  <a:pt x="16" y="48"/>
                </a:cubicBezTo>
                <a:cubicBezTo>
                  <a:pt x="16" y="48"/>
                  <a:pt x="16" y="48"/>
                  <a:pt x="16" y="48"/>
                </a:cubicBezTo>
                <a:cubicBezTo>
                  <a:pt x="16" y="67"/>
                  <a:pt x="16" y="67"/>
                  <a:pt x="16" y="67"/>
                </a:cubicBezTo>
                <a:cubicBezTo>
                  <a:pt x="6" y="69"/>
                  <a:pt x="0" y="73"/>
                  <a:pt x="0" y="77"/>
                </a:cubicBezTo>
                <a:cubicBezTo>
                  <a:pt x="0" y="77"/>
                  <a:pt x="0" y="77"/>
                  <a:pt x="0" y="77"/>
                </a:cubicBezTo>
                <a:cubicBezTo>
                  <a:pt x="0" y="78"/>
                  <a:pt x="0" y="78"/>
                  <a:pt x="0" y="78"/>
                </a:cubicBezTo>
                <a:cubicBezTo>
                  <a:pt x="0" y="78"/>
                  <a:pt x="0" y="78"/>
                  <a:pt x="0" y="78"/>
                </a:cubicBezTo>
                <a:cubicBezTo>
                  <a:pt x="0" y="78"/>
                  <a:pt x="0" y="78"/>
                  <a:pt x="0" y="78"/>
                </a:cubicBezTo>
                <a:cubicBezTo>
                  <a:pt x="0" y="96"/>
                  <a:pt x="0" y="96"/>
                  <a:pt x="0" y="96"/>
                </a:cubicBezTo>
                <a:cubicBezTo>
                  <a:pt x="0" y="100"/>
                  <a:pt x="3" y="103"/>
                  <a:pt x="8" y="105"/>
                </a:cubicBezTo>
                <a:cubicBezTo>
                  <a:pt x="8" y="106"/>
                  <a:pt x="8" y="106"/>
                  <a:pt x="8" y="107"/>
                </a:cubicBezTo>
                <a:cubicBezTo>
                  <a:pt x="8" y="107"/>
                  <a:pt x="8" y="107"/>
                  <a:pt x="8" y="107"/>
                </a:cubicBezTo>
                <a:cubicBezTo>
                  <a:pt x="8" y="107"/>
                  <a:pt x="8" y="107"/>
                  <a:pt x="8" y="107"/>
                </a:cubicBezTo>
                <a:cubicBezTo>
                  <a:pt x="8" y="107"/>
                  <a:pt x="8" y="107"/>
                  <a:pt x="8" y="107"/>
                </a:cubicBezTo>
                <a:cubicBezTo>
                  <a:pt x="8" y="107"/>
                  <a:pt x="8" y="107"/>
                  <a:pt x="8" y="107"/>
                </a:cubicBezTo>
                <a:cubicBezTo>
                  <a:pt x="8" y="125"/>
                  <a:pt x="8" y="125"/>
                  <a:pt x="8" y="125"/>
                </a:cubicBezTo>
                <a:cubicBezTo>
                  <a:pt x="8" y="134"/>
                  <a:pt x="28" y="140"/>
                  <a:pt x="50" y="142"/>
                </a:cubicBezTo>
                <a:cubicBezTo>
                  <a:pt x="50" y="142"/>
                  <a:pt x="50" y="142"/>
                  <a:pt x="51" y="142"/>
                </a:cubicBezTo>
                <a:cubicBezTo>
                  <a:pt x="51" y="142"/>
                  <a:pt x="51" y="142"/>
                  <a:pt x="51" y="142"/>
                </a:cubicBezTo>
                <a:cubicBezTo>
                  <a:pt x="55" y="143"/>
                  <a:pt x="59" y="143"/>
                  <a:pt x="64" y="143"/>
                </a:cubicBezTo>
                <a:cubicBezTo>
                  <a:pt x="64" y="143"/>
                  <a:pt x="64" y="144"/>
                  <a:pt x="64" y="144"/>
                </a:cubicBezTo>
                <a:cubicBezTo>
                  <a:pt x="64" y="144"/>
                  <a:pt x="64" y="144"/>
                  <a:pt x="64" y="144"/>
                </a:cubicBezTo>
                <a:cubicBezTo>
                  <a:pt x="70" y="144"/>
                  <a:pt x="75" y="144"/>
                  <a:pt x="80" y="144"/>
                </a:cubicBezTo>
                <a:cubicBezTo>
                  <a:pt x="85" y="144"/>
                  <a:pt x="90" y="144"/>
                  <a:pt x="96" y="144"/>
                </a:cubicBezTo>
                <a:cubicBezTo>
                  <a:pt x="96" y="144"/>
                  <a:pt x="96" y="144"/>
                  <a:pt x="96" y="144"/>
                </a:cubicBezTo>
                <a:cubicBezTo>
                  <a:pt x="96" y="144"/>
                  <a:pt x="96" y="143"/>
                  <a:pt x="96" y="143"/>
                </a:cubicBezTo>
                <a:cubicBezTo>
                  <a:pt x="101" y="143"/>
                  <a:pt x="105" y="143"/>
                  <a:pt x="109" y="142"/>
                </a:cubicBezTo>
                <a:cubicBezTo>
                  <a:pt x="109" y="142"/>
                  <a:pt x="109" y="142"/>
                  <a:pt x="109" y="142"/>
                </a:cubicBezTo>
                <a:cubicBezTo>
                  <a:pt x="110" y="142"/>
                  <a:pt x="110" y="142"/>
                  <a:pt x="110" y="142"/>
                </a:cubicBezTo>
                <a:cubicBezTo>
                  <a:pt x="132" y="140"/>
                  <a:pt x="152" y="134"/>
                  <a:pt x="152" y="125"/>
                </a:cubicBezTo>
                <a:cubicBezTo>
                  <a:pt x="152" y="107"/>
                  <a:pt x="152" y="107"/>
                  <a:pt x="152" y="107"/>
                </a:cubicBezTo>
                <a:cubicBezTo>
                  <a:pt x="152" y="107"/>
                  <a:pt x="152" y="107"/>
                  <a:pt x="152" y="107"/>
                </a:cubicBezTo>
                <a:cubicBezTo>
                  <a:pt x="152" y="103"/>
                  <a:pt x="149" y="101"/>
                  <a:pt x="143" y="98"/>
                </a:cubicBezTo>
                <a:cubicBezTo>
                  <a:pt x="144" y="98"/>
                  <a:pt x="144" y="97"/>
                  <a:pt x="144" y="96"/>
                </a:cubicBezTo>
                <a:cubicBezTo>
                  <a:pt x="144" y="79"/>
                  <a:pt x="144" y="79"/>
                  <a:pt x="144" y="79"/>
                </a:cubicBezTo>
                <a:cubicBezTo>
                  <a:pt x="154" y="76"/>
                  <a:pt x="160" y="72"/>
                  <a:pt x="160" y="67"/>
                </a:cubicBezTo>
                <a:cubicBezTo>
                  <a:pt x="160" y="48"/>
                  <a:pt x="160" y="48"/>
                  <a:pt x="160" y="48"/>
                </a:cubicBezTo>
                <a:close/>
                <a:moveTo>
                  <a:pt x="138" y="97"/>
                </a:moveTo>
                <a:cubicBezTo>
                  <a:pt x="137" y="98"/>
                  <a:pt x="137" y="98"/>
                  <a:pt x="137" y="98"/>
                </a:cubicBezTo>
                <a:cubicBezTo>
                  <a:pt x="136" y="99"/>
                  <a:pt x="134" y="100"/>
                  <a:pt x="131" y="101"/>
                </a:cubicBezTo>
                <a:cubicBezTo>
                  <a:pt x="131" y="89"/>
                  <a:pt x="131" y="89"/>
                  <a:pt x="131" y="89"/>
                </a:cubicBezTo>
                <a:cubicBezTo>
                  <a:pt x="134" y="88"/>
                  <a:pt x="137" y="86"/>
                  <a:pt x="139" y="85"/>
                </a:cubicBezTo>
                <a:cubicBezTo>
                  <a:pt x="139" y="96"/>
                  <a:pt x="139" y="96"/>
                  <a:pt x="139" y="96"/>
                </a:cubicBezTo>
                <a:cubicBezTo>
                  <a:pt x="139" y="96"/>
                  <a:pt x="139" y="97"/>
                  <a:pt x="138" y="97"/>
                </a:cubicBezTo>
                <a:close/>
                <a:moveTo>
                  <a:pt x="79" y="109"/>
                </a:moveTo>
                <a:cubicBezTo>
                  <a:pt x="78" y="109"/>
                  <a:pt x="78" y="109"/>
                  <a:pt x="78" y="109"/>
                </a:cubicBezTo>
                <a:cubicBezTo>
                  <a:pt x="77" y="109"/>
                  <a:pt x="76" y="109"/>
                  <a:pt x="75" y="109"/>
                </a:cubicBezTo>
                <a:cubicBezTo>
                  <a:pt x="75" y="96"/>
                  <a:pt x="75" y="96"/>
                  <a:pt x="75" y="96"/>
                </a:cubicBezTo>
                <a:cubicBezTo>
                  <a:pt x="75" y="96"/>
                  <a:pt x="76" y="96"/>
                  <a:pt x="77" y="96"/>
                </a:cubicBezTo>
                <a:cubicBezTo>
                  <a:pt x="77" y="96"/>
                  <a:pt x="77" y="96"/>
                  <a:pt x="77" y="96"/>
                </a:cubicBezTo>
                <a:cubicBezTo>
                  <a:pt x="80" y="96"/>
                  <a:pt x="83" y="96"/>
                  <a:pt x="85" y="96"/>
                </a:cubicBezTo>
                <a:cubicBezTo>
                  <a:pt x="85" y="109"/>
                  <a:pt x="85" y="109"/>
                  <a:pt x="85" y="109"/>
                </a:cubicBezTo>
                <a:cubicBezTo>
                  <a:pt x="85" y="109"/>
                  <a:pt x="84" y="109"/>
                  <a:pt x="84" y="109"/>
                </a:cubicBezTo>
                <a:cubicBezTo>
                  <a:pt x="82" y="109"/>
                  <a:pt x="80" y="109"/>
                  <a:pt x="79" y="109"/>
                </a:cubicBezTo>
                <a:close/>
                <a:moveTo>
                  <a:pt x="67" y="109"/>
                </a:moveTo>
                <a:cubicBezTo>
                  <a:pt x="66" y="109"/>
                  <a:pt x="65" y="109"/>
                  <a:pt x="63" y="109"/>
                </a:cubicBezTo>
                <a:cubicBezTo>
                  <a:pt x="63" y="109"/>
                  <a:pt x="63" y="109"/>
                  <a:pt x="63" y="109"/>
                </a:cubicBezTo>
                <a:cubicBezTo>
                  <a:pt x="62" y="109"/>
                  <a:pt x="60" y="109"/>
                  <a:pt x="59" y="109"/>
                </a:cubicBezTo>
                <a:cubicBezTo>
                  <a:pt x="59" y="96"/>
                  <a:pt x="59" y="96"/>
                  <a:pt x="59" y="96"/>
                </a:cubicBezTo>
                <a:cubicBezTo>
                  <a:pt x="61" y="96"/>
                  <a:pt x="64" y="96"/>
                  <a:pt x="67" y="96"/>
                </a:cubicBezTo>
                <a:cubicBezTo>
                  <a:pt x="67" y="96"/>
                  <a:pt x="67" y="96"/>
                  <a:pt x="67" y="96"/>
                </a:cubicBezTo>
                <a:cubicBezTo>
                  <a:pt x="68" y="96"/>
                  <a:pt x="69" y="96"/>
                  <a:pt x="69" y="96"/>
                </a:cubicBezTo>
                <a:cubicBezTo>
                  <a:pt x="69" y="109"/>
                  <a:pt x="69" y="109"/>
                  <a:pt x="69" y="109"/>
                </a:cubicBezTo>
                <a:cubicBezTo>
                  <a:pt x="69" y="109"/>
                  <a:pt x="68" y="109"/>
                  <a:pt x="68" y="109"/>
                </a:cubicBezTo>
                <a:cubicBezTo>
                  <a:pt x="68" y="109"/>
                  <a:pt x="67" y="109"/>
                  <a:pt x="67" y="109"/>
                </a:cubicBezTo>
                <a:close/>
                <a:moveTo>
                  <a:pt x="19" y="103"/>
                </a:moveTo>
                <a:cubicBezTo>
                  <a:pt x="19" y="103"/>
                  <a:pt x="19" y="103"/>
                  <a:pt x="19" y="103"/>
                </a:cubicBezTo>
                <a:cubicBezTo>
                  <a:pt x="19" y="90"/>
                  <a:pt x="19" y="90"/>
                  <a:pt x="19" y="90"/>
                </a:cubicBezTo>
                <a:cubicBezTo>
                  <a:pt x="21" y="91"/>
                  <a:pt x="24" y="92"/>
                  <a:pt x="27" y="92"/>
                </a:cubicBezTo>
                <a:cubicBezTo>
                  <a:pt x="27" y="105"/>
                  <a:pt x="27" y="105"/>
                  <a:pt x="27" y="105"/>
                </a:cubicBezTo>
                <a:cubicBezTo>
                  <a:pt x="24" y="105"/>
                  <a:pt x="22" y="104"/>
                  <a:pt x="20" y="103"/>
                </a:cubicBezTo>
                <a:cubicBezTo>
                  <a:pt x="20" y="103"/>
                  <a:pt x="19" y="103"/>
                  <a:pt x="19" y="103"/>
                </a:cubicBezTo>
                <a:close/>
                <a:moveTo>
                  <a:pt x="75" y="125"/>
                </a:moveTo>
                <a:cubicBezTo>
                  <a:pt x="76" y="125"/>
                  <a:pt x="77" y="125"/>
                  <a:pt x="77" y="125"/>
                </a:cubicBezTo>
                <a:cubicBezTo>
                  <a:pt x="77" y="139"/>
                  <a:pt x="77" y="139"/>
                  <a:pt x="77" y="139"/>
                </a:cubicBezTo>
                <a:cubicBezTo>
                  <a:pt x="74" y="139"/>
                  <a:pt x="70" y="139"/>
                  <a:pt x="67" y="138"/>
                </a:cubicBezTo>
                <a:cubicBezTo>
                  <a:pt x="67" y="125"/>
                  <a:pt x="67" y="125"/>
                  <a:pt x="67" y="125"/>
                </a:cubicBezTo>
                <a:cubicBezTo>
                  <a:pt x="69" y="125"/>
                  <a:pt x="72" y="125"/>
                  <a:pt x="75" y="125"/>
                </a:cubicBezTo>
                <a:cubicBezTo>
                  <a:pt x="75" y="125"/>
                  <a:pt x="75" y="125"/>
                  <a:pt x="75" y="125"/>
                </a:cubicBezTo>
                <a:close/>
                <a:moveTo>
                  <a:pt x="85" y="125"/>
                </a:moveTo>
                <a:cubicBezTo>
                  <a:pt x="88" y="125"/>
                  <a:pt x="91" y="125"/>
                  <a:pt x="93" y="125"/>
                </a:cubicBezTo>
                <a:cubicBezTo>
                  <a:pt x="93" y="138"/>
                  <a:pt x="93" y="138"/>
                  <a:pt x="93" y="138"/>
                </a:cubicBezTo>
                <a:cubicBezTo>
                  <a:pt x="90" y="139"/>
                  <a:pt x="86" y="139"/>
                  <a:pt x="83" y="139"/>
                </a:cubicBezTo>
                <a:cubicBezTo>
                  <a:pt x="83" y="125"/>
                  <a:pt x="83" y="125"/>
                  <a:pt x="83" y="125"/>
                </a:cubicBezTo>
                <a:cubicBezTo>
                  <a:pt x="83" y="125"/>
                  <a:pt x="84" y="125"/>
                  <a:pt x="85" y="125"/>
                </a:cubicBezTo>
                <a:cubicBezTo>
                  <a:pt x="85" y="125"/>
                  <a:pt x="85" y="125"/>
                  <a:pt x="85" y="125"/>
                </a:cubicBezTo>
                <a:close/>
                <a:moveTo>
                  <a:pt x="107" y="124"/>
                </a:moveTo>
                <a:cubicBezTo>
                  <a:pt x="107" y="137"/>
                  <a:pt x="107" y="137"/>
                  <a:pt x="107" y="137"/>
                </a:cubicBezTo>
                <a:cubicBezTo>
                  <a:pt x="104" y="138"/>
                  <a:pt x="101" y="138"/>
                  <a:pt x="99" y="138"/>
                </a:cubicBezTo>
                <a:cubicBezTo>
                  <a:pt x="99" y="125"/>
                  <a:pt x="99" y="125"/>
                  <a:pt x="99" y="125"/>
                </a:cubicBezTo>
                <a:cubicBezTo>
                  <a:pt x="101" y="125"/>
                  <a:pt x="104" y="124"/>
                  <a:pt x="107" y="124"/>
                </a:cubicBezTo>
                <a:close/>
                <a:moveTo>
                  <a:pt x="112" y="124"/>
                </a:moveTo>
                <a:cubicBezTo>
                  <a:pt x="115" y="123"/>
                  <a:pt x="117" y="123"/>
                  <a:pt x="120" y="122"/>
                </a:cubicBezTo>
                <a:cubicBezTo>
                  <a:pt x="120" y="135"/>
                  <a:pt x="120" y="135"/>
                  <a:pt x="120" y="135"/>
                </a:cubicBezTo>
                <a:cubicBezTo>
                  <a:pt x="117" y="136"/>
                  <a:pt x="115" y="136"/>
                  <a:pt x="112" y="137"/>
                </a:cubicBezTo>
                <a:lnTo>
                  <a:pt x="112" y="124"/>
                </a:lnTo>
                <a:close/>
                <a:moveTo>
                  <a:pt x="125" y="121"/>
                </a:moveTo>
                <a:cubicBezTo>
                  <a:pt x="128" y="121"/>
                  <a:pt x="131" y="120"/>
                  <a:pt x="133" y="120"/>
                </a:cubicBezTo>
                <a:cubicBezTo>
                  <a:pt x="133" y="132"/>
                  <a:pt x="133" y="132"/>
                  <a:pt x="133" y="132"/>
                </a:cubicBezTo>
                <a:cubicBezTo>
                  <a:pt x="131" y="133"/>
                  <a:pt x="128" y="134"/>
                  <a:pt x="125" y="134"/>
                </a:cubicBezTo>
                <a:lnTo>
                  <a:pt x="125" y="121"/>
                </a:lnTo>
                <a:close/>
                <a:moveTo>
                  <a:pt x="35" y="121"/>
                </a:moveTo>
                <a:cubicBezTo>
                  <a:pt x="35" y="134"/>
                  <a:pt x="35" y="134"/>
                  <a:pt x="35" y="134"/>
                </a:cubicBezTo>
                <a:cubicBezTo>
                  <a:pt x="32" y="134"/>
                  <a:pt x="29" y="133"/>
                  <a:pt x="27" y="132"/>
                </a:cubicBezTo>
                <a:cubicBezTo>
                  <a:pt x="27" y="120"/>
                  <a:pt x="27" y="120"/>
                  <a:pt x="27" y="120"/>
                </a:cubicBezTo>
                <a:cubicBezTo>
                  <a:pt x="29" y="120"/>
                  <a:pt x="32" y="121"/>
                  <a:pt x="35" y="121"/>
                </a:cubicBezTo>
                <a:close/>
                <a:moveTo>
                  <a:pt x="40" y="122"/>
                </a:moveTo>
                <a:cubicBezTo>
                  <a:pt x="43" y="123"/>
                  <a:pt x="45" y="123"/>
                  <a:pt x="48" y="124"/>
                </a:cubicBezTo>
                <a:cubicBezTo>
                  <a:pt x="48" y="137"/>
                  <a:pt x="48" y="137"/>
                  <a:pt x="48" y="137"/>
                </a:cubicBezTo>
                <a:cubicBezTo>
                  <a:pt x="45" y="136"/>
                  <a:pt x="43" y="136"/>
                  <a:pt x="40" y="135"/>
                </a:cubicBezTo>
                <a:lnTo>
                  <a:pt x="40" y="122"/>
                </a:lnTo>
                <a:close/>
                <a:moveTo>
                  <a:pt x="53" y="124"/>
                </a:moveTo>
                <a:cubicBezTo>
                  <a:pt x="56" y="124"/>
                  <a:pt x="59" y="125"/>
                  <a:pt x="61" y="125"/>
                </a:cubicBezTo>
                <a:cubicBezTo>
                  <a:pt x="61" y="138"/>
                  <a:pt x="61" y="138"/>
                  <a:pt x="61" y="138"/>
                </a:cubicBezTo>
                <a:cubicBezTo>
                  <a:pt x="59" y="138"/>
                  <a:pt x="56" y="138"/>
                  <a:pt x="53" y="137"/>
                </a:cubicBezTo>
                <a:lnTo>
                  <a:pt x="53" y="124"/>
                </a:lnTo>
                <a:close/>
                <a:moveTo>
                  <a:pt x="47" y="108"/>
                </a:moveTo>
                <a:cubicBezTo>
                  <a:pt x="46" y="108"/>
                  <a:pt x="46" y="108"/>
                  <a:pt x="46" y="108"/>
                </a:cubicBezTo>
                <a:cubicBezTo>
                  <a:pt x="46" y="108"/>
                  <a:pt x="46" y="108"/>
                  <a:pt x="45" y="108"/>
                </a:cubicBezTo>
                <a:cubicBezTo>
                  <a:pt x="45" y="95"/>
                  <a:pt x="45" y="95"/>
                  <a:pt x="45" y="95"/>
                </a:cubicBezTo>
                <a:cubicBezTo>
                  <a:pt x="48" y="95"/>
                  <a:pt x="51" y="95"/>
                  <a:pt x="53" y="95"/>
                </a:cubicBezTo>
                <a:cubicBezTo>
                  <a:pt x="53" y="109"/>
                  <a:pt x="53" y="109"/>
                  <a:pt x="53" y="109"/>
                </a:cubicBezTo>
                <a:cubicBezTo>
                  <a:pt x="51" y="109"/>
                  <a:pt x="49" y="108"/>
                  <a:pt x="47" y="108"/>
                </a:cubicBezTo>
                <a:close/>
                <a:moveTo>
                  <a:pt x="40" y="94"/>
                </a:moveTo>
                <a:cubicBezTo>
                  <a:pt x="40" y="107"/>
                  <a:pt x="40" y="107"/>
                  <a:pt x="40" y="107"/>
                </a:cubicBezTo>
                <a:cubicBezTo>
                  <a:pt x="37" y="107"/>
                  <a:pt x="35" y="107"/>
                  <a:pt x="32" y="106"/>
                </a:cubicBezTo>
                <a:cubicBezTo>
                  <a:pt x="32" y="93"/>
                  <a:pt x="32" y="93"/>
                  <a:pt x="32" y="93"/>
                </a:cubicBezTo>
                <a:cubicBezTo>
                  <a:pt x="35" y="93"/>
                  <a:pt x="37" y="94"/>
                  <a:pt x="40" y="94"/>
                </a:cubicBezTo>
                <a:close/>
                <a:moveTo>
                  <a:pt x="92" y="109"/>
                </a:moveTo>
                <a:cubicBezTo>
                  <a:pt x="92" y="109"/>
                  <a:pt x="91" y="109"/>
                  <a:pt x="91" y="109"/>
                </a:cubicBezTo>
                <a:cubicBezTo>
                  <a:pt x="91" y="95"/>
                  <a:pt x="91" y="95"/>
                  <a:pt x="91" y="95"/>
                </a:cubicBezTo>
                <a:cubicBezTo>
                  <a:pt x="93" y="95"/>
                  <a:pt x="96" y="95"/>
                  <a:pt x="99" y="95"/>
                </a:cubicBezTo>
                <a:cubicBezTo>
                  <a:pt x="99" y="108"/>
                  <a:pt x="99" y="108"/>
                  <a:pt x="99" y="108"/>
                </a:cubicBezTo>
                <a:cubicBezTo>
                  <a:pt x="97" y="108"/>
                  <a:pt x="95" y="108"/>
                  <a:pt x="94" y="108"/>
                </a:cubicBezTo>
                <a:cubicBezTo>
                  <a:pt x="93" y="108"/>
                  <a:pt x="93" y="109"/>
                  <a:pt x="92" y="109"/>
                </a:cubicBezTo>
                <a:close/>
                <a:moveTo>
                  <a:pt x="104" y="107"/>
                </a:moveTo>
                <a:cubicBezTo>
                  <a:pt x="104" y="94"/>
                  <a:pt x="104" y="94"/>
                  <a:pt x="104" y="94"/>
                </a:cubicBezTo>
                <a:cubicBezTo>
                  <a:pt x="107" y="94"/>
                  <a:pt x="109" y="93"/>
                  <a:pt x="112" y="93"/>
                </a:cubicBezTo>
                <a:cubicBezTo>
                  <a:pt x="112" y="106"/>
                  <a:pt x="112" y="106"/>
                  <a:pt x="112" y="106"/>
                </a:cubicBezTo>
                <a:cubicBezTo>
                  <a:pt x="109" y="107"/>
                  <a:pt x="107" y="107"/>
                  <a:pt x="104" y="107"/>
                </a:cubicBezTo>
                <a:close/>
                <a:moveTo>
                  <a:pt x="117" y="92"/>
                </a:moveTo>
                <a:cubicBezTo>
                  <a:pt x="120" y="92"/>
                  <a:pt x="123" y="91"/>
                  <a:pt x="125" y="90"/>
                </a:cubicBezTo>
                <a:cubicBezTo>
                  <a:pt x="125" y="103"/>
                  <a:pt x="125" y="103"/>
                  <a:pt x="125" y="103"/>
                </a:cubicBezTo>
                <a:cubicBezTo>
                  <a:pt x="123" y="104"/>
                  <a:pt x="120" y="104"/>
                  <a:pt x="117" y="105"/>
                </a:cubicBezTo>
                <a:lnTo>
                  <a:pt x="117" y="92"/>
                </a:lnTo>
                <a:close/>
                <a:moveTo>
                  <a:pt x="81" y="80"/>
                </a:moveTo>
                <a:cubicBezTo>
                  <a:pt x="79" y="80"/>
                  <a:pt x="77" y="80"/>
                  <a:pt x="75" y="80"/>
                </a:cubicBezTo>
                <a:cubicBezTo>
                  <a:pt x="75" y="80"/>
                  <a:pt x="75" y="80"/>
                  <a:pt x="75" y="80"/>
                </a:cubicBezTo>
                <a:cubicBezTo>
                  <a:pt x="75" y="66"/>
                  <a:pt x="75" y="66"/>
                  <a:pt x="75" y="66"/>
                </a:cubicBezTo>
                <a:cubicBezTo>
                  <a:pt x="77" y="66"/>
                  <a:pt x="80" y="67"/>
                  <a:pt x="83" y="67"/>
                </a:cubicBezTo>
                <a:cubicBezTo>
                  <a:pt x="83" y="67"/>
                  <a:pt x="83" y="67"/>
                  <a:pt x="83" y="67"/>
                </a:cubicBezTo>
                <a:cubicBezTo>
                  <a:pt x="84" y="67"/>
                  <a:pt x="85" y="67"/>
                  <a:pt x="85" y="67"/>
                </a:cubicBezTo>
                <a:cubicBezTo>
                  <a:pt x="85" y="80"/>
                  <a:pt x="85" y="80"/>
                  <a:pt x="85" y="80"/>
                </a:cubicBezTo>
                <a:cubicBezTo>
                  <a:pt x="84" y="80"/>
                  <a:pt x="83" y="80"/>
                  <a:pt x="81" y="80"/>
                </a:cubicBezTo>
                <a:cubicBezTo>
                  <a:pt x="81" y="80"/>
                  <a:pt x="81" y="80"/>
                  <a:pt x="81" y="80"/>
                </a:cubicBezTo>
                <a:close/>
                <a:moveTo>
                  <a:pt x="19" y="42"/>
                </a:moveTo>
                <a:cubicBezTo>
                  <a:pt x="19" y="29"/>
                  <a:pt x="19" y="29"/>
                  <a:pt x="19" y="29"/>
                </a:cubicBezTo>
                <a:cubicBezTo>
                  <a:pt x="21" y="30"/>
                  <a:pt x="24" y="30"/>
                  <a:pt x="27" y="31"/>
                </a:cubicBezTo>
                <a:cubicBezTo>
                  <a:pt x="27" y="44"/>
                  <a:pt x="27" y="44"/>
                  <a:pt x="27" y="44"/>
                </a:cubicBezTo>
                <a:cubicBezTo>
                  <a:pt x="26" y="44"/>
                  <a:pt x="26" y="44"/>
                  <a:pt x="26" y="44"/>
                </a:cubicBezTo>
                <a:cubicBezTo>
                  <a:pt x="24" y="43"/>
                  <a:pt x="23" y="43"/>
                  <a:pt x="22" y="43"/>
                </a:cubicBezTo>
                <a:cubicBezTo>
                  <a:pt x="21" y="42"/>
                  <a:pt x="20" y="42"/>
                  <a:pt x="19" y="42"/>
                </a:cubicBezTo>
                <a:close/>
                <a:moveTo>
                  <a:pt x="67" y="35"/>
                </a:moveTo>
                <a:cubicBezTo>
                  <a:pt x="68" y="35"/>
                  <a:pt x="69" y="35"/>
                  <a:pt x="69" y="35"/>
                </a:cubicBezTo>
                <a:cubicBezTo>
                  <a:pt x="69" y="48"/>
                  <a:pt x="69" y="48"/>
                  <a:pt x="69" y="48"/>
                </a:cubicBezTo>
                <a:cubicBezTo>
                  <a:pt x="66" y="48"/>
                  <a:pt x="62" y="48"/>
                  <a:pt x="59" y="48"/>
                </a:cubicBezTo>
                <a:cubicBezTo>
                  <a:pt x="59" y="34"/>
                  <a:pt x="59" y="34"/>
                  <a:pt x="59" y="34"/>
                </a:cubicBezTo>
                <a:cubicBezTo>
                  <a:pt x="61" y="34"/>
                  <a:pt x="64" y="35"/>
                  <a:pt x="67" y="35"/>
                </a:cubicBezTo>
                <a:cubicBezTo>
                  <a:pt x="67" y="35"/>
                  <a:pt x="67" y="35"/>
                  <a:pt x="67" y="35"/>
                </a:cubicBezTo>
                <a:close/>
                <a:moveTo>
                  <a:pt x="77" y="35"/>
                </a:moveTo>
                <a:cubicBezTo>
                  <a:pt x="80" y="35"/>
                  <a:pt x="83" y="34"/>
                  <a:pt x="85" y="34"/>
                </a:cubicBezTo>
                <a:cubicBezTo>
                  <a:pt x="85" y="48"/>
                  <a:pt x="85" y="48"/>
                  <a:pt x="85" y="48"/>
                </a:cubicBezTo>
                <a:cubicBezTo>
                  <a:pt x="85" y="48"/>
                  <a:pt x="84" y="48"/>
                  <a:pt x="84" y="48"/>
                </a:cubicBezTo>
                <a:cubicBezTo>
                  <a:pt x="84" y="48"/>
                  <a:pt x="84" y="48"/>
                  <a:pt x="84" y="48"/>
                </a:cubicBezTo>
                <a:cubicBezTo>
                  <a:pt x="82" y="48"/>
                  <a:pt x="80" y="48"/>
                  <a:pt x="78" y="48"/>
                </a:cubicBezTo>
                <a:cubicBezTo>
                  <a:pt x="78" y="48"/>
                  <a:pt x="78" y="48"/>
                  <a:pt x="78" y="48"/>
                </a:cubicBezTo>
                <a:cubicBezTo>
                  <a:pt x="77" y="48"/>
                  <a:pt x="76" y="48"/>
                  <a:pt x="75" y="48"/>
                </a:cubicBezTo>
                <a:cubicBezTo>
                  <a:pt x="75" y="35"/>
                  <a:pt x="75" y="35"/>
                  <a:pt x="75" y="35"/>
                </a:cubicBezTo>
                <a:cubicBezTo>
                  <a:pt x="75" y="35"/>
                  <a:pt x="76" y="35"/>
                  <a:pt x="77" y="35"/>
                </a:cubicBezTo>
                <a:cubicBezTo>
                  <a:pt x="77" y="35"/>
                  <a:pt x="77" y="35"/>
                  <a:pt x="77" y="35"/>
                </a:cubicBezTo>
                <a:close/>
                <a:moveTo>
                  <a:pt x="138" y="36"/>
                </a:moveTo>
                <a:cubicBezTo>
                  <a:pt x="138" y="36"/>
                  <a:pt x="138" y="36"/>
                  <a:pt x="138" y="36"/>
                </a:cubicBezTo>
                <a:cubicBezTo>
                  <a:pt x="137" y="37"/>
                  <a:pt x="137" y="37"/>
                  <a:pt x="137" y="37"/>
                </a:cubicBezTo>
                <a:cubicBezTo>
                  <a:pt x="136" y="38"/>
                  <a:pt x="133" y="39"/>
                  <a:pt x="131" y="40"/>
                </a:cubicBezTo>
                <a:cubicBezTo>
                  <a:pt x="131" y="27"/>
                  <a:pt x="131" y="27"/>
                  <a:pt x="131" y="27"/>
                </a:cubicBezTo>
                <a:cubicBezTo>
                  <a:pt x="134" y="26"/>
                  <a:pt x="137" y="25"/>
                  <a:pt x="139" y="24"/>
                </a:cubicBezTo>
                <a:cubicBezTo>
                  <a:pt x="139" y="35"/>
                  <a:pt x="139" y="35"/>
                  <a:pt x="139" y="35"/>
                </a:cubicBezTo>
                <a:cubicBezTo>
                  <a:pt x="139" y="35"/>
                  <a:pt x="138" y="35"/>
                  <a:pt x="138" y="36"/>
                </a:cubicBezTo>
                <a:close/>
                <a:moveTo>
                  <a:pt x="104" y="46"/>
                </a:moveTo>
                <a:cubicBezTo>
                  <a:pt x="104" y="33"/>
                  <a:pt x="104" y="33"/>
                  <a:pt x="104" y="33"/>
                </a:cubicBezTo>
                <a:cubicBezTo>
                  <a:pt x="107" y="33"/>
                  <a:pt x="109" y="32"/>
                  <a:pt x="112" y="32"/>
                </a:cubicBezTo>
                <a:cubicBezTo>
                  <a:pt x="112" y="45"/>
                  <a:pt x="112" y="45"/>
                  <a:pt x="112" y="45"/>
                </a:cubicBezTo>
                <a:cubicBezTo>
                  <a:pt x="109" y="45"/>
                  <a:pt x="107" y="46"/>
                  <a:pt x="104" y="46"/>
                </a:cubicBezTo>
                <a:close/>
                <a:moveTo>
                  <a:pt x="117" y="44"/>
                </a:moveTo>
                <a:cubicBezTo>
                  <a:pt x="117" y="31"/>
                  <a:pt x="117" y="31"/>
                  <a:pt x="117" y="31"/>
                </a:cubicBezTo>
                <a:cubicBezTo>
                  <a:pt x="120" y="30"/>
                  <a:pt x="123" y="30"/>
                  <a:pt x="125" y="29"/>
                </a:cubicBezTo>
                <a:cubicBezTo>
                  <a:pt x="125" y="42"/>
                  <a:pt x="125" y="42"/>
                  <a:pt x="125" y="42"/>
                </a:cubicBezTo>
                <a:cubicBezTo>
                  <a:pt x="123" y="42"/>
                  <a:pt x="120" y="43"/>
                  <a:pt x="117" y="44"/>
                </a:cubicBezTo>
                <a:close/>
                <a:moveTo>
                  <a:pt x="99" y="33"/>
                </a:moveTo>
                <a:cubicBezTo>
                  <a:pt x="99" y="47"/>
                  <a:pt x="99" y="47"/>
                  <a:pt x="99" y="47"/>
                </a:cubicBezTo>
                <a:cubicBezTo>
                  <a:pt x="96" y="47"/>
                  <a:pt x="93" y="47"/>
                  <a:pt x="91" y="47"/>
                </a:cubicBezTo>
                <a:cubicBezTo>
                  <a:pt x="91" y="34"/>
                  <a:pt x="91" y="34"/>
                  <a:pt x="91" y="34"/>
                </a:cubicBezTo>
                <a:cubicBezTo>
                  <a:pt x="93" y="34"/>
                  <a:pt x="96" y="34"/>
                  <a:pt x="99" y="33"/>
                </a:cubicBezTo>
                <a:close/>
                <a:moveTo>
                  <a:pt x="45" y="47"/>
                </a:moveTo>
                <a:cubicBezTo>
                  <a:pt x="45" y="33"/>
                  <a:pt x="45" y="33"/>
                  <a:pt x="45" y="33"/>
                </a:cubicBezTo>
                <a:cubicBezTo>
                  <a:pt x="48" y="34"/>
                  <a:pt x="51" y="34"/>
                  <a:pt x="53" y="34"/>
                </a:cubicBezTo>
                <a:cubicBezTo>
                  <a:pt x="53" y="47"/>
                  <a:pt x="53" y="47"/>
                  <a:pt x="53" y="47"/>
                </a:cubicBezTo>
                <a:cubicBezTo>
                  <a:pt x="51" y="47"/>
                  <a:pt x="48" y="47"/>
                  <a:pt x="45" y="47"/>
                </a:cubicBezTo>
                <a:close/>
                <a:moveTo>
                  <a:pt x="40" y="33"/>
                </a:moveTo>
                <a:cubicBezTo>
                  <a:pt x="40" y="46"/>
                  <a:pt x="40" y="46"/>
                  <a:pt x="40" y="46"/>
                </a:cubicBezTo>
                <a:cubicBezTo>
                  <a:pt x="39" y="46"/>
                  <a:pt x="39" y="46"/>
                  <a:pt x="38" y="46"/>
                </a:cubicBezTo>
                <a:cubicBezTo>
                  <a:pt x="38" y="46"/>
                  <a:pt x="38" y="46"/>
                  <a:pt x="37" y="46"/>
                </a:cubicBezTo>
                <a:cubicBezTo>
                  <a:pt x="36" y="45"/>
                  <a:pt x="34" y="45"/>
                  <a:pt x="33" y="45"/>
                </a:cubicBezTo>
                <a:cubicBezTo>
                  <a:pt x="33" y="45"/>
                  <a:pt x="32" y="45"/>
                  <a:pt x="32" y="45"/>
                </a:cubicBezTo>
                <a:cubicBezTo>
                  <a:pt x="32" y="32"/>
                  <a:pt x="32" y="32"/>
                  <a:pt x="32" y="32"/>
                </a:cubicBezTo>
                <a:cubicBezTo>
                  <a:pt x="35" y="32"/>
                  <a:pt x="37" y="33"/>
                  <a:pt x="40" y="33"/>
                </a:cubicBezTo>
                <a:close/>
                <a:moveTo>
                  <a:pt x="69" y="79"/>
                </a:moveTo>
                <a:cubicBezTo>
                  <a:pt x="68" y="79"/>
                  <a:pt x="68" y="79"/>
                  <a:pt x="68" y="79"/>
                </a:cubicBezTo>
                <a:cubicBezTo>
                  <a:pt x="66" y="79"/>
                  <a:pt x="64" y="79"/>
                  <a:pt x="63" y="79"/>
                </a:cubicBezTo>
                <a:cubicBezTo>
                  <a:pt x="62" y="79"/>
                  <a:pt x="62" y="79"/>
                  <a:pt x="62" y="79"/>
                </a:cubicBezTo>
                <a:cubicBezTo>
                  <a:pt x="61" y="79"/>
                  <a:pt x="61" y="79"/>
                  <a:pt x="61" y="79"/>
                </a:cubicBezTo>
                <a:cubicBezTo>
                  <a:pt x="61" y="65"/>
                  <a:pt x="61" y="65"/>
                  <a:pt x="61" y="65"/>
                </a:cubicBezTo>
                <a:cubicBezTo>
                  <a:pt x="64" y="66"/>
                  <a:pt x="67" y="66"/>
                  <a:pt x="69" y="66"/>
                </a:cubicBezTo>
                <a:cubicBezTo>
                  <a:pt x="69" y="79"/>
                  <a:pt x="69" y="79"/>
                  <a:pt x="69" y="79"/>
                </a:cubicBezTo>
                <a:cubicBezTo>
                  <a:pt x="69" y="79"/>
                  <a:pt x="69" y="79"/>
                  <a:pt x="69" y="79"/>
                </a:cubicBezTo>
                <a:close/>
                <a:moveTo>
                  <a:pt x="51" y="77"/>
                </a:moveTo>
                <a:cubicBezTo>
                  <a:pt x="50" y="77"/>
                  <a:pt x="49" y="77"/>
                  <a:pt x="48" y="77"/>
                </a:cubicBezTo>
                <a:cubicBezTo>
                  <a:pt x="48" y="64"/>
                  <a:pt x="48" y="64"/>
                  <a:pt x="48" y="64"/>
                </a:cubicBezTo>
                <a:cubicBezTo>
                  <a:pt x="51" y="64"/>
                  <a:pt x="53" y="65"/>
                  <a:pt x="56" y="65"/>
                </a:cubicBezTo>
                <a:cubicBezTo>
                  <a:pt x="56" y="78"/>
                  <a:pt x="56" y="78"/>
                  <a:pt x="56" y="78"/>
                </a:cubicBezTo>
                <a:cubicBezTo>
                  <a:pt x="54" y="78"/>
                  <a:pt x="53" y="78"/>
                  <a:pt x="51" y="77"/>
                </a:cubicBezTo>
                <a:cubicBezTo>
                  <a:pt x="51" y="77"/>
                  <a:pt x="51" y="77"/>
                  <a:pt x="51" y="77"/>
                </a:cubicBezTo>
                <a:close/>
                <a:moveTo>
                  <a:pt x="43" y="63"/>
                </a:moveTo>
                <a:cubicBezTo>
                  <a:pt x="43" y="76"/>
                  <a:pt x="43" y="76"/>
                  <a:pt x="43" y="76"/>
                </a:cubicBezTo>
                <a:cubicBezTo>
                  <a:pt x="40" y="75"/>
                  <a:pt x="37" y="74"/>
                  <a:pt x="35" y="74"/>
                </a:cubicBezTo>
                <a:cubicBezTo>
                  <a:pt x="35" y="61"/>
                  <a:pt x="35" y="61"/>
                  <a:pt x="35" y="61"/>
                </a:cubicBezTo>
                <a:cubicBezTo>
                  <a:pt x="37" y="62"/>
                  <a:pt x="40" y="62"/>
                  <a:pt x="43" y="63"/>
                </a:cubicBezTo>
                <a:close/>
                <a:moveTo>
                  <a:pt x="29" y="59"/>
                </a:moveTo>
                <a:cubicBezTo>
                  <a:pt x="29" y="72"/>
                  <a:pt x="29" y="72"/>
                  <a:pt x="29" y="72"/>
                </a:cubicBezTo>
                <a:cubicBezTo>
                  <a:pt x="25" y="70"/>
                  <a:pt x="22" y="69"/>
                  <a:pt x="22" y="67"/>
                </a:cubicBezTo>
                <a:cubicBezTo>
                  <a:pt x="21" y="67"/>
                  <a:pt x="21" y="67"/>
                  <a:pt x="21" y="67"/>
                </a:cubicBezTo>
                <a:cubicBezTo>
                  <a:pt x="21" y="67"/>
                  <a:pt x="21" y="67"/>
                  <a:pt x="21" y="67"/>
                </a:cubicBezTo>
                <a:cubicBezTo>
                  <a:pt x="21" y="56"/>
                  <a:pt x="21" y="56"/>
                  <a:pt x="21" y="56"/>
                </a:cubicBezTo>
                <a:cubicBezTo>
                  <a:pt x="23" y="57"/>
                  <a:pt x="26" y="58"/>
                  <a:pt x="29" y="59"/>
                </a:cubicBezTo>
                <a:close/>
                <a:moveTo>
                  <a:pt x="93" y="67"/>
                </a:moveTo>
                <a:cubicBezTo>
                  <a:pt x="96" y="67"/>
                  <a:pt x="99" y="66"/>
                  <a:pt x="101" y="66"/>
                </a:cubicBezTo>
                <a:cubicBezTo>
                  <a:pt x="101" y="80"/>
                  <a:pt x="101" y="80"/>
                  <a:pt x="101" y="80"/>
                </a:cubicBezTo>
                <a:cubicBezTo>
                  <a:pt x="98" y="80"/>
                  <a:pt x="94" y="80"/>
                  <a:pt x="91" y="80"/>
                </a:cubicBezTo>
                <a:cubicBezTo>
                  <a:pt x="91" y="67"/>
                  <a:pt x="91" y="67"/>
                  <a:pt x="91" y="67"/>
                </a:cubicBezTo>
                <a:cubicBezTo>
                  <a:pt x="91" y="67"/>
                  <a:pt x="92" y="67"/>
                  <a:pt x="93" y="67"/>
                </a:cubicBezTo>
                <a:cubicBezTo>
                  <a:pt x="93" y="67"/>
                  <a:pt x="93" y="67"/>
                  <a:pt x="93" y="67"/>
                </a:cubicBezTo>
                <a:close/>
                <a:moveTo>
                  <a:pt x="128" y="77"/>
                </a:moveTo>
                <a:cubicBezTo>
                  <a:pt x="127" y="77"/>
                  <a:pt x="125" y="77"/>
                  <a:pt x="124" y="77"/>
                </a:cubicBezTo>
                <a:cubicBezTo>
                  <a:pt x="123" y="78"/>
                  <a:pt x="123" y="78"/>
                  <a:pt x="122" y="78"/>
                </a:cubicBezTo>
                <a:cubicBezTo>
                  <a:pt x="121" y="78"/>
                  <a:pt x="121" y="78"/>
                  <a:pt x="120" y="78"/>
                </a:cubicBezTo>
                <a:cubicBezTo>
                  <a:pt x="120" y="65"/>
                  <a:pt x="120" y="65"/>
                  <a:pt x="120" y="65"/>
                </a:cubicBezTo>
                <a:cubicBezTo>
                  <a:pt x="123" y="65"/>
                  <a:pt x="125" y="64"/>
                  <a:pt x="128" y="64"/>
                </a:cubicBezTo>
                <a:cubicBezTo>
                  <a:pt x="128" y="77"/>
                  <a:pt x="128" y="77"/>
                  <a:pt x="128" y="77"/>
                </a:cubicBezTo>
                <a:cubicBezTo>
                  <a:pt x="128" y="77"/>
                  <a:pt x="128" y="77"/>
                  <a:pt x="128" y="77"/>
                </a:cubicBezTo>
                <a:close/>
                <a:moveTo>
                  <a:pt x="110" y="79"/>
                </a:moveTo>
                <a:cubicBezTo>
                  <a:pt x="109" y="79"/>
                  <a:pt x="108" y="79"/>
                  <a:pt x="107" y="79"/>
                </a:cubicBezTo>
                <a:cubicBezTo>
                  <a:pt x="107" y="66"/>
                  <a:pt x="107" y="66"/>
                  <a:pt x="107" y="66"/>
                </a:cubicBezTo>
                <a:cubicBezTo>
                  <a:pt x="109" y="66"/>
                  <a:pt x="112" y="66"/>
                  <a:pt x="115" y="65"/>
                </a:cubicBezTo>
                <a:cubicBezTo>
                  <a:pt x="115" y="79"/>
                  <a:pt x="115" y="79"/>
                  <a:pt x="115" y="79"/>
                </a:cubicBezTo>
                <a:cubicBezTo>
                  <a:pt x="113" y="79"/>
                  <a:pt x="112" y="79"/>
                  <a:pt x="110" y="79"/>
                </a:cubicBezTo>
                <a:cubicBezTo>
                  <a:pt x="110" y="79"/>
                  <a:pt x="110" y="79"/>
                  <a:pt x="110" y="79"/>
                </a:cubicBezTo>
                <a:close/>
                <a:moveTo>
                  <a:pt x="140" y="74"/>
                </a:moveTo>
                <a:cubicBezTo>
                  <a:pt x="139" y="74"/>
                  <a:pt x="137" y="75"/>
                  <a:pt x="136" y="75"/>
                </a:cubicBezTo>
                <a:cubicBezTo>
                  <a:pt x="135" y="75"/>
                  <a:pt x="135" y="75"/>
                  <a:pt x="134" y="76"/>
                </a:cubicBezTo>
                <a:cubicBezTo>
                  <a:pt x="134" y="76"/>
                  <a:pt x="134" y="76"/>
                  <a:pt x="133" y="76"/>
                </a:cubicBezTo>
                <a:cubicBezTo>
                  <a:pt x="133" y="63"/>
                  <a:pt x="133" y="63"/>
                  <a:pt x="133" y="63"/>
                </a:cubicBezTo>
                <a:cubicBezTo>
                  <a:pt x="136" y="62"/>
                  <a:pt x="139" y="62"/>
                  <a:pt x="141" y="61"/>
                </a:cubicBezTo>
                <a:cubicBezTo>
                  <a:pt x="141" y="74"/>
                  <a:pt x="141" y="74"/>
                  <a:pt x="141" y="74"/>
                </a:cubicBezTo>
                <a:cubicBezTo>
                  <a:pt x="141" y="74"/>
                  <a:pt x="141" y="74"/>
                  <a:pt x="140" y="74"/>
                </a:cubicBezTo>
                <a:close/>
                <a:moveTo>
                  <a:pt x="155" y="48"/>
                </a:moveTo>
                <a:cubicBezTo>
                  <a:pt x="154" y="50"/>
                  <a:pt x="150" y="52"/>
                  <a:pt x="143" y="55"/>
                </a:cubicBezTo>
                <a:cubicBezTo>
                  <a:pt x="143" y="55"/>
                  <a:pt x="143" y="55"/>
                  <a:pt x="143" y="55"/>
                </a:cubicBezTo>
                <a:cubicBezTo>
                  <a:pt x="134" y="58"/>
                  <a:pt x="119" y="60"/>
                  <a:pt x="100" y="61"/>
                </a:cubicBezTo>
                <a:cubicBezTo>
                  <a:pt x="99" y="61"/>
                  <a:pt x="98" y="61"/>
                  <a:pt x="97" y="61"/>
                </a:cubicBezTo>
                <a:cubicBezTo>
                  <a:pt x="96" y="61"/>
                  <a:pt x="96" y="61"/>
                  <a:pt x="95" y="61"/>
                </a:cubicBezTo>
                <a:cubicBezTo>
                  <a:pt x="93" y="61"/>
                  <a:pt x="90" y="61"/>
                  <a:pt x="88" y="61"/>
                </a:cubicBezTo>
                <a:cubicBezTo>
                  <a:pt x="86" y="61"/>
                  <a:pt x="83" y="61"/>
                  <a:pt x="81" y="61"/>
                </a:cubicBezTo>
                <a:cubicBezTo>
                  <a:pt x="80" y="61"/>
                  <a:pt x="80" y="61"/>
                  <a:pt x="79" y="61"/>
                </a:cubicBezTo>
                <a:cubicBezTo>
                  <a:pt x="78" y="61"/>
                  <a:pt x="77" y="61"/>
                  <a:pt x="76" y="61"/>
                </a:cubicBezTo>
                <a:cubicBezTo>
                  <a:pt x="57" y="60"/>
                  <a:pt x="42" y="58"/>
                  <a:pt x="33" y="55"/>
                </a:cubicBezTo>
                <a:cubicBezTo>
                  <a:pt x="33" y="55"/>
                  <a:pt x="33" y="55"/>
                  <a:pt x="33" y="55"/>
                </a:cubicBezTo>
                <a:cubicBezTo>
                  <a:pt x="26" y="52"/>
                  <a:pt x="22" y="50"/>
                  <a:pt x="21" y="48"/>
                </a:cubicBezTo>
                <a:cubicBezTo>
                  <a:pt x="21" y="48"/>
                  <a:pt x="21" y="48"/>
                  <a:pt x="21" y="48"/>
                </a:cubicBezTo>
                <a:cubicBezTo>
                  <a:pt x="22" y="48"/>
                  <a:pt x="22" y="48"/>
                  <a:pt x="22" y="48"/>
                </a:cubicBezTo>
                <a:cubicBezTo>
                  <a:pt x="23" y="48"/>
                  <a:pt x="24" y="49"/>
                  <a:pt x="25" y="49"/>
                </a:cubicBezTo>
                <a:cubicBezTo>
                  <a:pt x="30" y="50"/>
                  <a:pt x="36" y="51"/>
                  <a:pt x="43" y="52"/>
                </a:cubicBezTo>
                <a:cubicBezTo>
                  <a:pt x="43" y="52"/>
                  <a:pt x="43" y="52"/>
                  <a:pt x="43" y="52"/>
                </a:cubicBezTo>
                <a:cubicBezTo>
                  <a:pt x="43" y="52"/>
                  <a:pt x="43" y="52"/>
                  <a:pt x="43" y="52"/>
                </a:cubicBezTo>
                <a:cubicBezTo>
                  <a:pt x="47" y="52"/>
                  <a:pt x="51" y="53"/>
                  <a:pt x="56" y="53"/>
                </a:cubicBezTo>
                <a:cubicBezTo>
                  <a:pt x="56" y="53"/>
                  <a:pt x="56" y="53"/>
                  <a:pt x="56" y="53"/>
                </a:cubicBezTo>
                <a:cubicBezTo>
                  <a:pt x="56" y="53"/>
                  <a:pt x="56" y="53"/>
                  <a:pt x="56" y="53"/>
                </a:cubicBezTo>
                <a:cubicBezTo>
                  <a:pt x="59" y="53"/>
                  <a:pt x="63" y="53"/>
                  <a:pt x="66" y="53"/>
                </a:cubicBezTo>
                <a:cubicBezTo>
                  <a:pt x="68" y="53"/>
                  <a:pt x="70" y="53"/>
                  <a:pt x="72" y="53"/>
                </a:cubicBezTo>
                <a:cubicBezTo>
                  <a:pt x="73" y="53"/>
                  <a:pt x="75" y="53"/>
                  <a:pt x="76" y="53"/>
                </a:cubicBezTo>
                <a:cubicBezTo>
                  <a:pt x="96" y="53"/>
                  <a:pt x="114" y="51"/>
                  <a:pt x="126" y="47"/>
                </a:cubicBezTo>
                <a:cubicBezTo>
                  <a:pt x="127" y="47"/>
                  <a:pt x="127" y="47"/>
                  <a:pt x="128" y="47"/>
                </a:cubicBezTo>
                <a:cubicBezTo>
                  <a:pt x="128" y="47"/>
                  <a:pt x="128" y="46"/>
                  <a:pt x="129" y="46"/>
                </a:cubicBezTo>
                <a:cubicBezTo>
                  <a:pt x="130" y="46"/>
                  <a:pt x="131" y="46"/>
                  <a:pt x="132" y="45"/>
                </a:cubicBezTo>
                <a:cubicBezTo>
                  <a:pt x="132" y="45"/>
                  <a:pt x="132" y="45"/>
                  <a:pt x="132" y="45"/>
                </a:cubicBezTo>
                <a:cubicBezTo>
                  <a:pt x="133" y="45"/>
                  <a:pt x="134" y="45"/>
                  <a:pt x="134" y="44"/>
                </a:cubicBezTo>
                <a:cubicBezTo>
                  <a:pt x="134" y="44"/>
                  <a:pt x="135" y="44"/>
                  <a:pt x="135" y="44"/>
                </a:cubicBezTo>
                <a:cubicBezTo>
                  <a:pt x="136" y="44"/>
                  <a:pt x="136" y="43"/>
                  <a:pt x="137" y="43"/>
                </a:cubicBezTo>
                <a:cubicBezTo>
                  <a:pt x="137" y="43"/>
                  <a:pt x="138" y="43"/>
                  <a:pt x="138" y="43"/>
                </a:cubicBezTo>
                <a:cubicBezTo>
                  <a:pt x="138" y="42"/>
                  <a:pt x="138" y="42"/>
                  <a:pt x="139" y="42"/>
                </a:cubicBezTo>
                <a:cubicBezTo>
                  <a:pt x="139" y="42"/>
                  <a:pt x="139" y="42"/>
                  <a:pt x="139" y="42"/>
                </a:cubicBezTo>
                <a:cubicBezTo>
                  <a:pt x="151" y="44"/>
                  <a:pt x="154" y="47"/>
                  <a:pt x="155" y="48"/>
                </a:cubicBezTo>
                <a:close/>
                <a:moveTo>
                  <a:pt x="72" y="5"/>
                </a:moveTo>
                <a:cubicBezTo>
                  <a:pt x="116" y="5"/>
                  <a:pt x="138" y="12"/>
                  <a:pt x="139" y="16"/>
                </a:cubicBezTo>
                <a:cubicBezTo>
                  <a:pt x="138" y="18"/>
                  <a:pt x="134" y="20"/>
                  <a:pt x="127" y="23"/>
                </a:cubicBezTo>
                <a:cubicBezTo>
                  <a:pt x="127" y="23"/>
                  <a:pt x="127" y="23"/>
                  <a:pt x="127" y="23"/>
                </a:cubicBezTo>
                <a:cubicBezTo>
                  <a:pt x="118" y="26"/>
                  <a:pt x="103" y="28"/>
                  <a:pt x="84" y="29"/>
                </a:cubicBezTo>
                <a:cubicBezTo>
                  <a:pt x="83" y="29"/>
                  <a:pt x="82" y="29"/>
                  <a:pt x="81" y="29"/>
                </a:cubicBezTo>
                <a:cubicBezTo>
                  <a:pt x="80" y="29"/>
                  <a:pt x="80" y="29"/>
                  <a:pt x="79" y="29"/>
                </a:cubicBezTo>
                <a:cubicBezTo>
                  <a:pt x="77" y="29"/>
                  <a:pt x="74" y="29"/>
                  <a:pt x="72" y="29"/>
                </a:cubicBezTo>
                <a:cubicBezTo>
                  <a:pt x="70" y="29"/>
                  <a:pt x="67" y="29"/>
                  <a:pt x="65" y="29"/>
                </a:cubicBezTo>
                <a:cubicBezTo>
                  <a:pt x="64" y="29"/>
                  <a:pt x="64" y="29"/>
                  <a:pt x="63" y="29"/>
                </a:cubicBezTo>
                <a:cubicBezTo>
                  <a:pt x="62" y="29"/>
                  <a:pt x="61" y="29"/>
                  <a:pt x="60" y="29"/>
                </a:cubicBezTo>
                <a:cubicBezTo>
                  <a:pt x="41" y="28"/>
                  <a:pt x="26" y="26"/>
                  <a:pt x="17" y="23"/>
                </a:cubicBezTo>
                <a:cubicBezTo>
                  <a:pt x="17" y="23"/>
                  <a:pt x="17" y="23"/>
                  <a:pt x="17" y="23"/>
                </a:cubicBezTo>
                <a:cubicBezTo>
                  <a:pt x="10" y="20"/>
                  <a:pt x="6" y="18"/>
                  <a:pt x="5" y="16"/>
                </a:cubicBezTo>
                <a:cubicBezTo>
                  <a:pt x="6" y="12"/>
                  <a:pt x="28" y="5"/>
                  <a:pt x="72" y="5"/>
                </a:cubicBezTo>
                <a:close/>
                <a:moveTo>
                  <a:pt x="5" y="35"/>
                </a:moveTo>
                <a:cubicBezTo>
                  <a:pt x="5" y="24"/>
                  <a:pt x="5" y="24"/>
                  <a:pt x="5" y="24"/>
                </a:cubicBezTo>
                <a:cubicBezTo>
                  <a:pt x="7" y="25"/>
                  <a:pt x="10" y="26"/>
                  <a:pt x="13" y="27"/>
                </a:cubicBezTo>
                <a:cubicBezTo>
                  <a:pt x="13" y="40"/>
                  <a:pt x="13" y="40"/>
                  <a:pt x="13" y="40"/>
                </a:cubicBezTo>
                <a:cubicBezTo>
                  <a:pt x="8" y="38"/>
                  <a:pt x="5" y="36"/>
                  <a:pt x="5" y="35"/>
                </a:cubicBezTo>
                <a:close/>
                <a:moveTo>
                  <a:pt x="18" y="72"/>
                </a:moveTo>
                <a:cubicBezTo>
                  <a:pt x="18" y="72"/>
                  <a:pt x="18" y="72"/>
                  <a:pt x="18" y="72"/>
                </a:cubicBezTo>
                <a:cubicBezTo>
                  <a:pt x="22" y="75"/>
                  <a:pt x="30" y="78"/>
                  <a:pt x="39" y="80"/>
                </a:cubicBezTo>
                <a:cubicBezTo>
                  <a:pt x="39" y="80"/>
                  <a:pt x="39" y="81"/>
                  <a:pt x="40" y="81"/>
                </a:cubicBezTo>
                <a:cubicBezTo>
                  <a:pt x="40" y="81"/>
                  <a:pt x="41" y="81"/>
                  <a:pt x="42" y="81"/>
                </a:cubicBezTo>
                <a:cubicBezTo>
                  <a:pt x="50" y="83"/>
                  <a:pt x="61" y="84"/>
                  <a:pt x="72" y="85"/>
                </a:cubicBezTo>
                <a:cubicBezTo>
                  <a:pt x="72" y="85"/>
                  <a:pt x="72" y="85"/>
                  <a:pt x="72" y="85"/>
                </a:cubicBezTo>
                <a:cubicBezTo>
                  <a:pt x="72" y="85"/>
                  <a:pt x="72" y="85"/>
                  <a:pt x="72" y="85"/>
                </a:cubicBezTo>
                <a:cubicBezTo>
                  <a:pt x="76" y="85"/>
                  <a:pt x="79" y="85"/>
                  <a:pt x="83" y="85"/>
                </a:cubicBezTo>
                <a:cubicBezTo>
                  <a:pt x="85" y="85"/>
                  <a:pt x="86" y="85"/>
                  <a:pt x="88" y="85"/>
                </a:cubicBezTo>
                <a:cubicBezTo>
                  <a:pt x="90" y="85"/>
                  <a:pt x="92" y="85"/>
                  <a:pt x="94" y="85"/>
                </a:cubicBezTo>
                <a:cubicBezTo>
                  <a:pt x="97" y="85"/>
                  <a:pt x="101" y="85"/>
                  <a:pt x="104" y="85"/>
                </a:cubicBezTo>
                <a:cubicBezTo>
                  <a:pt x="104" y="85"/>
                  <a:pt x="104" y="85"/>
                  <a:pt x="104" y="85"/>
                </a:cubicBezTo>
                <a:cubicBezTo>
                  <a:pt x="104" y="85"/>
                  <a:pt x="104" y="85"/>
                  <a:pt x="104" y="85"/>
                </a:cubicBezTo>
                <a:cubicBezTo>
                  <a:pt x="115" y="84"/>
                  <a:pt x="126" y="83"/>
                  <a:pt x="135" y="81"/>
                </a:cubicBezTo>
                <a:cubicBezTo>
                  <a:pt x="133" y="82"/>
                  <a:pt x="130" y="83"/>
                  <a:pt x="127" y="84"/>
                </a:cubicBezTo>
                <a:cubicBezTo>
                  <a:pt x="127" y="84"/>
                  <a:pt x="127" y="84"/>
                  <a:pt x="127" y="84"/>
                </a:cubicBezTo>
                <a:cubicBezTo>
                  <a:pt x="117" y="87"/>
                  <a:pt x="101" y="90"/>
                  <a:pt x="81" y="91"/>
                </a:cubicBezTo>
                <a:cubicBezTo>
                  <a:pt x="80" y="91"/>
                  <a:pt x="80" y="91"/>
                  <a:pt x="79" y="91"/>
                </a:cubicBezTo>
                <a:cubicBezTo>
                  <a:pt x="78" y="91"/>
                  <a:pt x="78" y="91"/>
                  <a:pt x="77" y="91"/>
                </a:cubicBezTo>
                <a:cubicBezTo>
                  <a:pt x="75" y="91"/>
                  <a:pt x="74" y="91"/>
                  <a:pt x="72" y="91"/>
                </a:cubicBezTo>
                <a:cubicBezTo>
                  <a:pt x="70" y="91"/>
                  <a:pt x="67" y="91"/>
                  <a:pt x="65" y="91"/>
                </a:cubicBezTo>
                <a:cubicBezTo>
                  <a:pt x="64" y="91"/>
                  <a:pt x="64" y="91"/>
                  <a:pt x="63" y="91"/>
                </a:cubicBezTo>
                <a:cubicBezTo>
                  <a:pt x="62" y="90"/>
                  <a:pt x="61" y="90"/>
                  <a:pt x="60" y="90"/>
                </a:cubicBezTo>
                <a:cubicBezTo>
                  <a:pt x="41" y="90"/>
                  <a:pt x="26" y="87"/>
                  <a:pt x="17" y="84"/>
                </a:cubicBezTo>
                <a:cubicBezTo>
                  <a:pt x="17" y="84"/>
                  <a:pt x="17" y="84"/>
                  <a:pt x="17" y="84"/>
                </a:cubicBezTo>
                <a:cubicBezTo>
                  <a:pt x="10" y="82"/>
                  <a:pt x="6" y="79"/>
                  <a:pt x="5" y="78"/>
                </a:cubicBezTo>
                <a:cubicBezTo>
                  <a:pt x="6" y="76"/>
                  <a:pt x="8" y="74"/>
                  <a:pt x="18" y="72"/>
                </a:cubicBezTo>
                <a:close/>
                <a:moveTo>
                  <a:pt x="5" y="96"/>
                </a:moveTo>
                <a:cubicBezTo>
                  <a:pt x="5" y="85"/>
                  <a:pt x="5" y="85"/>
                  <a:pt x="5" y="85"/>
                </a:cubicBezTo>
                <a:cubicBezTo>
                  <a:pt x="7" y="86"/>
                  <a:pt x="10" y="88"/>
                  <a:pt x="13" y="89"/>
                </a:cubicBezTo>
                <a:cubicBezTo>
                  <a:pt x="13" y="101"/>
                  <a:pt x="13" y="101"/>
                  <a:pt x="13" y="101"/>
                </a:cubicBezTo>
                <a:cubicBezTo>
                  <a:pt x="12" y="101"/>
                  <a:pt x="12" y="101"/>
                  <a:pt x="12" y="101"/>
                </a:cubicBezTo>
                <a:cubicBezTo>
                  <a:pt x="12" y="101"/>
                  <a:pt x="12" y="101"/>
                  <a:pt x="12" y="101"/>
                </a:cubicBezTo>
                <a:cubicBezTo>
                  <a:pt x="8" y="99"/>
                  <a:pt x="5" y="97"/>
                  <a:pt x="5" y="96"/>
                </a:cubicBezTo>
                <a:close/>
                <a:moveTo>
                  <a:pt x="13" y="125"/>
                </a:moveTo>
                <a:cubicBezTo>
                  <a:pt x="13" y="114"/>
                  <a:pt x="13" y="114"/>
                  <a:pt x="13" y="114"/>
                </a:cubicBezTo>
                <a:cubicBezTo>
                  <a:pt x="15" y="116"/>
                  <a:pt x="18" y="117"/>
                  <a:pt x="21" y="118"/>
                </a:cubicBezTo>
                <a:cubicBezTo>
                  <a:pt x="21" y="131"/>
                  <a:pt x="21" y="131"/>
                  <a:pt x="21" y="131"/>
                </a:cubicBezTo>
                <a:cubicBezTo>
                  <a:pt x="16" y="129"/>
                  <a:pt x="13" y="127"/>
                  <a:pt x="13" y="125"/>
                </a:cubicBezTo>
                <a:close/>
                <a:moveTo>
                  <a:pt x="139" y="131"/>
                </a:moveTo>
                <a:cubicBezTo>
                  <a:pt x="139" y="118"/>
                  <a:pt x="139" y="118"/>
                  <a:pt x="139" y="118"/>
                </a:cubicBezTo>
                <a:cubicBezTo>
                  <a:pt x="142" y="117"/>
                  <a:pt x="145" y="116"/>
                  <a:pt x="147" y="114"/>
                </a:cubicBezTo>
                <a:cubicBezTo>
                  <a:pt x="147" y="125"/>
                  <a:pt x="147" y="125"/>
                  <a:pt x="147" y="125"/>
                </a:cubicBezTo>
                <a:cubicBezTo>
                  <a:pt x="147" y="127"/>
                  <a:pt x="144" y="129"/>
                  <a:pt x="139" y="131"/>
                </a:cubicBezTo>
                <a:close/>
                <a:moveTo>
                  <a:pt x="147" y="107"/>
                </a:moveTo>
                <a:cubicBezTo>
                  <a:pt x="146" y="109"/>
                  <a:pt x="142" y="111"/>
                  <a:pt x="135" y="113"/>
                </a:cubicBezTo>
                <a:cubicBezTo>
                  <a:pt x="135" y="113"/>
                  <a:pt x="135" y="113"/>
                  <a:pt x="135" y="113"/>
                </a:cubicBezTo>
                <a:cubicBezTo>
                  <a:pt x="126" y="116"/>
                  <a:pt x="111" y="119"/>
                  <a:pt x="92" y="120"/>
                </a:cubicBezTo>
                <a:cubicBezTo>
                  <a:pt x="91" y="120"/>
                  <a:pt x="90" y="120"/>
                  <a:pt x="89" y="120"/>
                </a:cubicBezTo>
                <a:cubicBezTo>
                  <a:pt x="88" y="120"/>
                  <a:pt x="88" y="120"/>
                  <a:pt x="87" y="120"/>
                </a:cubicBezTo>
                <a:cubicBezTo>
                  <a:pt x="85" y="120"/>
                  <a:pt x="82" y="120"/>
                  <a:pt x="80" y="120"/>
                </a:cubicBezTo>
                <a:cubicBezTo>
                  <a:pt x="78" y="120"/>
                  <a:pt x="75" y="120"/>
                  <a:pt x="73" y="120"/>
                </a:cubicBezTo>
                <a:cubicBezTo>
                  <a:pt x="72" y="120"/>
                  <a:pt x="72" y="120"/>
                  <a:pt x="71" y="120"/>
                </a:cubicBezTo>
                <a:cubicBezTo>
                  <a:pt x="70" y="120"/>
                  <a:pt x="69" y="120"/>
                  <a:pt x="68" y="120"/>
                </a:cubicBezTo>
                <a:cubicBezTo>
                  <a:pt x="49" y="119"/>
                  <a:pt x="34" y="116"/>
                  <a:pt x="25" y="113"/>
                </a:cubicBezTo>
                <a:cubicBezTo>
                  <a:pt x="25" y="113"/>
                  <a:pt x="25" y="113"/>
                  <a:pt x="25" y="113"/>
                </a:cubicBezTo>
                <a:cubicBezTo>
                  <a:pt x="18" y="111"/>
                  <a:pt x="14" y="109"/>
                  <a:pt x="13" y="107"/>
                </a:cubicBezTo>
                <a:cubicBezTo>
                  <a:pt x="14" y="107"/>
                  <a:pt x="15" y="108"/>
                  <a:pt x="16" y="108"/>
                </a:cubicBezTo>
                <a:cubicBezTo>
                  <a:pt x="16" y="108"/>
                  <a:pt x="16" y="108"/>
                  <a:pt x="16" y="108"/>
                </a:cubicBezTo>
                <a:cubicBezTo>
                  <a:pt x="17" y="108"/>
                  <a:pt x="18" y="108"/>
                  <a:pt x="18" y="109"/>
                </a:cubicBezTo>
                <a:cubicBezTo>
                  <a:pt x="19" y="109"/>
                  <a:pt x="19" y="109"/>
                  <a:pt x="19" y="109"/>
                </a:cubicBezTo>
                <a:cubicBezTo>
                  <a:pt x="20" y="109"/>
                  <a:pt x="20" y="109"/>
                  <a:pt x="20" y="109"/>
                </a:cubicBezTo>
                <a:cubicBezTo>
                  <a:pt x="30" y="112"/>
                  <a:pt x="43" y="113"/>
                  <a:pt x="56" y="114"/>
                </a:cubicBezTo>
                <a:cubicBezTo>
                  <a:pt x="56" y="114"/>
                  <a:pt x="56" y="114"/>
                  <a:pt x="56" y="114"/>
                </a:cubicBezTo>
                <a:cubicBezTo>
                  <a:pt x="56" y="114"/>
                  <a:pt x="56" y="114"/>
                  <a:pt x="56" y="114"/>
                </a:cubicBezTo>
                <a:cubicBezTo>
                  <a:pt x="60" y="114"/>
                  <a:pt x="64" y="115"/>
                  <a:pt x="69" y="115"/>
                </a:cubicBezTo>
                <a:cubicBezTo>
                  <a:pt x="70" y="115"/>
                  <a:pt x="71" y="115"/>
                  <a:pt x="72" y="115"/>
                </a:cubicBezTo>
                <a:cubicBezTo>
                  <a:pt x="73" y="115"/>
                  <a:pt x="75" y="115"/>
                  <a:pt x="76" y="115"/>
                </a:cubicBezTo>
                <a:cubicBezTo>
                  <a:pt x="80" y="115"/>
                  <a:pt x="84" y="114"/>
                  <a:pt x="88" y="114"/>
                </a:cubicBezTo>
                <a:cubicBezTo>
                  <a:pt x="88" y="114"/>
                  <a:pt x="88" y="114"/>
                  <a:pt x="88" y="114"/>
                </a:cubicBezTo>
                <a:cubicBezTo>
                  <a:pt x="88" y="114"/>
                  <a:pt x="88" y="114"/>
                  <a:pt x="88" y="114"/>
                </a:cubicBezTo>
                <a:cubicBezTo>
                  <a:pt x="93" y="114"/>
                  <a:pt x="97" y="114"/>
                  <a:pt x="101" y="113"/>
                </a:cubicBezTo>
                <a:cubicBezTo>
                  <a:pt x="101" y="113"/>
                  <a:pt x="101" y="113"/>
                  <a:pt x="101" y="113"/>
                </a:cubicBezTo>
                <a:cubicBezTo>
                  <a:pt x="101" y="113"/>
                  <a:pt x="101" y="113"/>
                  <a:pt x="102" y="113"/>
                </a:cubicBezTo>
                <a:cubicBezTo>
                  <a:pt x="106" y="112"/>
                  <a:pt x="111" y="112"/>
                  <a:pt x="115" y="111"/>
                </a:cubicBezTo>
                <a:cubicBezTo>
                  <a:pt x="116" y="111"/>
                  <a:pt x="117" y="111"/>
                  <a:pt x="117" y="111"/>
                </a:cubicBezTo>
                <a:cubicBezTo>
                  <a:pt x="118" y="110"/>
                  <a:pt x="118" y="110"/>
                  <a:pt x="118" y="110"/>
                </a:cubicBezTo>
                <a:cubicBezTo>
                  <a:pt x="126" y="109"/>
                  <a:pt x="133" y="107"/>
                  <a:pt x="137" y="104"/>
                </a:cubicBezTo>
                <a:cubicBezTo>
                  <a:pt x="138" y="104"/>
                  <a:pt x="138" y="104"/>
                  <a:pt x="138" y="104"/>
                </a:cubicBezTo>
                <a:cubicBezTo>
                  <a:pt x="138" y="104"/>
                  <a:pt x="139" y="103"/>
                  <a:pt x="139" y="103"/>
                </a:cubicBezTo>
                <a:cubicBezTo>
                  <a:pt x="139" y="103"/>
                  <a:pt x="140" y="103"/>
                  <a:pt x="140" y="103"/>
                </a:cubicBezTo>
                <a:cubicBezTo>
                  <a:pt x="145" y="105"/>
                  <a:pt x="146" y="106"/>
                  <a:pt x="147" y="107"/>
                </a:cubicBezTo>
                <a:close/>
                <a:moveTo>
                  <a:pt x="147" y="72"/>
                </a:moveTo>
                <a:cubicBezTo>
                  <a:pt x="147" y="59"/>
                  <a:pt x="147" y="59"/>
                  <a:pt x="147" y="59"/>
                </a:cubicBezTo>
                <a:cubicBezTo>
                  <a:pt x="150" y="58"/>
                  <a:pt x="153" y="57"/>
                  <a:pt x="155" y="56"/>
                </a:cubicBezTo>
                <a:cubicBezTo>
                  <a:pt x="155" y="67"/>
                  <a:pt x="155" y="67"/>
                  <a:pt x="155" y="67"/>
                </a:cubicBezTo>
                <a:cubicBezTo>
                  <a:pt x="155" y="68"/>
                  <a:pt x="152" y="70"/>
                  <a:pt x="147" y="72"/>
                </a:cubicBezTo>
                <a:close/>
              </a:path>
            </a:pathLst>
          </a:custGeom>
          <a:solidFill>
            <a:schemeClr val="accent5">
              <a:lumMod val="75000"/>
            </a:schemeClr>
          </a:solidFill>
          <a:ln>
            <a:solidFill>
              <a:schemeClr val="accent5">
                <a:lumMod val="75000"/>
              </a:schemeClr>
            </a:solidFill>
          </a:ln>
        </p:spPr>
        <p:txBody>
          <a:bodyPr vert="horz" wrap="square" lIns="398775" tIns="199388" rIns="398775" bIns="199388" numCol="1" anchor="t" anchorCtr="0" compatLnSpc="1">
            <a:prstTxWarp prst="textNoShape">
              <a:avLst/>
            </a:prstTxWarp>
          </a:bodyPr>
          <a:lstStyle/>
          <a:p>
            <a:endParaRPr lang="en-US" sz="34557">
              <a:latin typeface="Overpass" pitchFamily="2" charset="77"/>
            </a:endParaRPr>
          </a:p>
        </p:txBody>
      </p:sp>
      <p:sp>
        <p:nvSpPr>
          <p:cNvPr id="7" name="Rectangle 6">
            <a:extLst>
              <a:ext uri="{FF2B5EF4-FFF2-40B4-BE49-F238E27FC236}">
                <a16:creationId xmlns:a16="http://schemas.microsoft.com/office/drawing/2014/main" id="{2093732C-116D-C14B-A62C-3BBAE773B128}"/>
              </a:ext>
            </a:extLst>
          </p:cNvPr>
          <p:cNvSpPr/>
          <p:nvPr/>
        </p:nvSpPr>
        <p:spPr>
          <a:xfrm>
            <a:off x="1567234" y="6246943"/>
            <a:ext cx="20967696" cy="5355893"/>
          </a:xfrm>
          <a:prstGeom prst="rect">
            <a:avLst/>
          </a:prstGeom>
          <a:solidFill>
            <a:schemeClr val="accent5">
              <a:lumMod val="20000"/>
              <a:lumOff val="80000"/>
            </a:schemeClr>
          </a:solidFill>
          <a:ln w="63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557">
              <a:latin typeface="Overpass" pitchFamily="2" charset="77"/>
            </a:endParaRPr>
          </a:p>
        </p:txBody>
      </p:sp>
      <p:sp>
        <p:nvSpPr>
          <p:cNvPr id="104" name="Round Single Corner of Rectangle 103">
            <a:extLst>
              <a:ext uri="{FF2B5EF4-FFF2-40B4-BE49-F238E27FC236}">
                <a16:creationId xmlns:a16="http://schemas.microsoft.com/office/drawing/2014/main" id="{3B825DBB-FFE6-D911-4C8E-13840CF3EE87}"/>
              </a:ext>
            </a:extLst>
          </p:cNvPr>
          <p:cNvSpPr/>
          <p:nvPr/>
        </p:nvSpPr>
        <p:spPr>
          <a:xfrm rot="5400000">
            <a:off x="24081091" y="23502125"/>
            <a:ext cx="6640917" cy="7071589"/>
          </a:xfrm>
          <a:prstGeom prst="round1Rect">
            <a:avLst>
              <a:gd name="adj" fmla="val 11420"/>
            </a:avLst>
          </a:prstGeom>
          <a:solidFill>
            <a:srgbClr val="7B2483">
              <a:alpha val="51373"/>
            </a:srgbClr>
          </a:solid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1979FED-FD80-0C4A-B244-0F5FA79D03E8}"/>
              </a:ext>
            </a:extLst>
          </p:cNvPr>
          <p:cNvSpPr txBox="1"/>
          <p:nvPr/>
        </p:nvSpPr>
        <p:spPr>
          <a:xfrm>
            <a:off x="2235958" y="6701586"/>
            <a:ext cx="18204952" cy="1055278"/>
          </a:xfrm>
          <a:prstGeom prst="rect">
            <a:avLst/>
          </a:prstGeom>
          <a:noFill/>
        </p:spPr>
        <p:txBody>
          <a:bodyPr wrap="square" lIns="0" tIns="156998" rIns="627992" bIns="156998" rtlCol="0">
            <a:spAutoFit/>
          </a:bodyPr>
          <a:lstStyle/>
          <a:p>
            <a:pPr>
              <a:spcBef>
                <a:spcPts val="4361"/>
              </a:spcBef>
            </a:pPr>
            <a:r>
              <a:rPr lang="en-US" sz="4797" dirty="0">
                <a:solidFill>
                  <a:schemeClr val="accent5">
                    <a:lumMod val="50000"/>
                  </a:schemeClr>
                </a:solidFill>
                <a:latin typeface="Overpass" pitchFamily="2" charset="77"/>
              </a:rPr>
              <a:t>Executive summary</a:t>
            </a:r>
          </a:p>
        </p:txBody>
      </p:sp>
      <p:sp>
        <p:nvSpPr>
          <p:cNvPr id="14" name="TextBox 13">
            <a:extLst>
              <a:ext uri="{FF2B5EF4-FFF2-40B4-BE49-F238E27FC236}">
                <a16:creationId xmlns:a16="http://schemas.microsoft.com/office/drawing/2014/main" id="{3552C22A-460F-2C44-A109-F50ED0270F39}"/>
              </a:ext>
            </a:extLst>
          </p:cNvPr>
          <p:cNvSpPr txBox="1"/>
          <p:nvPr/>
        </p:nvSpPr>
        <p:spPr>
          <a:xfrm>
            <a:off x="2235958" y="7643080"/>
            <a:ext cx="18752712" cy="3764160"/>
          </a:xfrm>
          <a:prstGeom prst="rect">
            <a:avLst/>
          </a:prstGeom>
          <a:noFill/>
        </p:spPr>
        <p:txBody>
          <a:bodyPr wrap="square" lIns="0" tIns="156998" rIns="0" bIns="156998" rtlCol="0">
            <a:spAutoFit/>
          </a:bodyPr>
          <a:lstStyle/>
          <a:p>
            <a:pPr>
              <a:spcBef>
                <a:spcPts val="600"/>
              </a:spcBef>
            </a:pPr>
            <a:r>
              <a:rPr lang="en-US" sz="2800" dirty="0">
                <a:solidFill>
                  <a:schemeClr val="tx2">
                    <a:lumMod val="85000"/>
                    <a:lumOff val="15000"/>
                  </a:schemeClr>
                </a:solidFill>
                <a:latin typeface="Overpass" pitchFamily="2" charset="77"/>
                <a:cs typeface="Arial Narrow"/>
              </a:rPr>
              <a:t>The overall aim of CREATE is to develop and test innovative and patient-centered interventions to reduce symptoms for patients with cancer and their interference with daily living, while concurrently increasing the overall quality of life for patients and their families. A Patient Involvement Plan has been initiated. A panel of cancer patients was invited for a participatory design process with co-creation workshops. The objective of this patient involvement is to empower patients as active collaborators in designing meaningful and impactful clinical trials. Further, through a transdisciplinary network, we work together with diverse disciplines,  and this knowledge synthesis fosters an enriched framework for how to enhance the human experience in healthcare settings. Through the patient involvement process, we have successfully enhanced and refined our research program, incorporating three sub-trials.</a:t>
            </a:r>
          </a:p>
        </p:txBody>
      </p:sp>
      <p:sp>
        <p:nvSpPr>
          <p:cNvPr id="62" name="TextBox 61">
            <a:extLst>
              <a:ext uri="{FF2B5EF4-FFF2-40B4-BE49-F238E27FC236}">
                <a16:creationId xmlns:a16="http://schemas.microsoft.com/office/drawing/2014/main" id="{EFD5CC08-4275-C20E-9147-DCB7DC473260}"/>
              </a:ext>
            </a:extLst>
          </p:cNvPr>
          <p:cNvSpPr txBox="1"/>
          <p:nvPr/>
        </p:nvSpPr>
        <p:spPr>
          <a:xfrm>
            <a:off x="24394360" y="24264975"/>
            <a:ext cx="6109735" cy="5674237"/>
          </a:xfrm>
          <a:prstGeom prst="rect">
            <a:avLst/>
          </a:prstGeom>
          <a:noFill/>
        </p:spPr>
        <p:txBody>
          <a:bodyPr wrap="square" lIns="0" tIns="36000" rIns="144000" bIns="36000" rtlCol="0">
            <a:spAutoFit/>
          </a:bodyPr>
          <a:lstStyle/>
          <a:p>
            <a:r>
              <a:rPr lang="en-US" sz="2800" dirty="0">
                <a:solidFill>
                  <a:schemeClr val="bg1"/>
                </a:solidFill>
              </a:rPr>
              <a:t>Providing </a:t>
            </a:r>
          </a:p>
          <a:p>
            <a:r>
              <a:rPr lang="en-US" sz="2800" dirty="0">
                <a:solidFill>
                  <a:schemeClr val="bg1"/>
                </a:solidFill>
              </a:rPr>
              <a:t>pre-application funding </a:t>
            </a:r>
          </a:p>
          <a:p>
            <a:r>
              <a:rPr lang="en-US" sz="2800" dirty="0">
                <a:solidFill>
                  <a:schemeClr val="bg1"/>
                </a:solidFill>
              </a:rPr>
              <a:t>for patient involvement</a:t>
            </a:r>
            <a:endParaRPr lang="en-CH" sz="2000" dirty="0">
              <a:solidFill>
                <a:schemeClr val="bg1"/>
              </a:solidFill>
            </a:endParaRPr>
          </a:p>
          <a:p>
            <a:pPr>
              <a:spcBef>
                <a:spcPts val="1200"/>
              </a:spcBef>
              <a:spcAft>
                <a:spcPts val="1200"/>
              </a:spcAft>
            </a:pPr>
            <a:r>
              <a:rPr lang="en-CH" sz="2000" dirty="0">
                <a:solidFill>
                  <a:schemeClr val="bg1"/>
                </a:solidFill>
              </a:rPr>
              <a:t>A</a:t>
            </a:r>
            <a:r>
              <a:rPr lang="en-US" sz="2000" dirty="0">
                <a:solidFill>
                  <a:schemeClr val="bg1"/>
                </a:solidFill>
              </a:rPr>
              <a:t> new grant mechanism called “pre-application grants”</a:t>
            </a:r>
            <a:r>
              <a:rPr lang="en-CH" sz="2000" dirty="0">
                <a:solidFill>
                  <a:schemeClr val="bg1"/>
                </a:solidFill>
              </a:rPr>
              <a:t> has been launched. </a:t>
            </a:r>
            <a:r>
              <a:rPr lang="en-US" sz="2000" dirty="0">
                <a:solidFill>
                  <a:schemeClr val="bg1"/>
                </a:solidFill>
              </a:rPr>
              <a:t>These small grants are to close the funding gap for patient experts to provide input to the development of a grant application/protocol. </a:t>
            </a:r>
            <a:endParaRPr lang="en-CH" sz="2000" dirty="0">
              <a:solidFill>
                <a:schemeClr val="bg1"/>
              </a:solidFill>
            </a:endParaRPr>
          </a:p>
          <a:p>
            <a:r>
              <a:rPr lang="en-US" sz="2000" dirty="0">
                <a:solidFill>
                  <a:schemeClr val="bg1"/>
                </a:solidFill>
              </a:rPr>
              <a:t>We are aiming at supporting patient organizations during this early phase with a budget. The budget should be planned to cover travel costs to preparatory meetings and the work time invested by staff or patient experts. This work should be carried out as a preparation step </a:t>
            </a:r>
            <a:r>
              <a:rPr lang="en-CH" sz="2000" dirty="0">
                <a:solidFill>
                  <a:schemeClr val="bg1"/>
                </a:solidFill>
              </a:rPr>
              <a:t>prior </a:t>
            </a:r>
            <a:r>
              <a:rPr lang="en-US" sz="2000" dirty="0">
                <a:solidFill>
                  <a:schemeClr val="bg1"/>
                </a:solidFill>
              </a:rPr>
              <a:t>to </a:t>
            </a:r>
            <a:r>
              <a:rPr lang="en-CH" sz="2000" dirty="0">
                <a:solidFill>
                  <a:schemeClr val="bg1"/>
                </a:solidFill>
              </a:rPr>
              <a:t>the </a:t>
            </a:r>
            <a:r>
              <a:rPr lang="en-US" sz="2000" dirty="0" err="1">
                <a:solidFill>
                  <a:schemeClr val="bg1"/>
                </a:solidFill>
              </a:rPr>
              <a:t>submi</a:t>
            </a:r>
            <a:r>
              <a:rPr lang="en-CH" sz="2000" dirty="0">
                <a:solidFill>
                  <a:schemeClr val="bg1"/>
                </a:solidFill>
              </a:rPr>
              <a:t>ssion of</a:t>
            </a:r>
            <a:r>
              <a:rPr lang="en-US" sz="2000" dirty="0">
                <a:solidFill>
                  <a:schemeClr val="bg1"/>
                </a:solidFill>
              </a:rPr>
              <a:t> a clinical research grant application </a:t>
            </a:r>
          </a:p>
          <a:p>
            <a:r>
              <a:rPr lang="en-US" sz="2000" dirty="0">
                <a:solidFill>
                  <a:schemeClr val="bg1"/>
                </a:solidFill>
              </a:rPr>
              <a:t>to RTFCCR</a:t>
            </a:r>
            <a:endParaRPr lang="en-US" sz="2000" dirty="0">
              <a:solidFill>
                <a:schemeClr val="bg1"/>
              </a:solidFill>
              <a:latin typeface="Overpass" pitchFamily="2" charset="77"/>
            </a:endParaRPr>
          </a:p>
        </p:txBody>
      </p:sp>
      <p:sp>
        <p:nvSpPr>
          <p:cNvPr id="2" name="TextBox 1">
            <a:extLst>
              <a:ext uri="{FF2B5EF4-FFF2-40B4-BE49-F238E27FC236}">
                <a16:creationId xmlns:a16="http://schemas.microsoft.com/office/drawing/2014/main" id="{D7AFE7B4-147B-01A1-DB54-A94577B1FEEF}"/>
              </a:ext>
            </a:extLst>
          </p:cNvPr>
          <p:cNvSpPr txBox="1"/>
          <p:nvPr/>
        </p:nvSpPr>
        <p:spPr>
          <a:xfrm>
            <a:off x="1567234" y="4561023"/>
            <a:ext cx="21619623" cy="1200329"/>
          </a:xfrm>
          <a:prstGeom prst="rect">
            <a:avLst/>
          </a:prstGeom>
          <a:noFill/>
        </p:spPr>
        <p:txBody>
          <a:bodyPr wrap="square">
            <a:spAutoFit/>
          </a:bodyPr>
          <a:lstStyle/>
          <a:p>
            <a:pPr marL="0" lvl="0" indent="0" algn="l" rtl="0">
              <a:lnSpc>
                <a:spcPct val="100000"/>
              </a:lnSpc>
              <a:spcBef>
                <a:spcPts val="0"/>
              </a:spcBef>
              <a:spcAft>
                <a:spcPts val="0"/>
              </a:spcAft>
              <a:buSzPct val="264285"/>
              <a:buNone/>
            </a:pPr>
            <a:r>
              <a:rPr lang="en-US" sz="2400" dirty="0">
                <a:solidFill>
                  <a:schemeClr val="accent5">
                    <a:lumMod val="20000"/>
                    <a:lumOff val="80000"/>
                  </a:schemeClr>
                </a:solidFill>
                <a:latin typeface="Overpass" pitchFamily="2" charset="77"/>
              </a:rPr>
              <a:t>Authors: Karin Piil</a:t>
            </a:r>
            <a:r>
              <a:rPr lang="en-US" sz="2400" baseline="30000" dirty="0">
                <a:solidFill>
                  <a:schemeClr val="accent5">
                    <a:lumMod val="20000"/>
                    <a:lumOff val="80000"/>
                  </a:schemeClr>
                </a:solidFill>
                <a:latin typeface="Overpass" pitchFamily="2" charset="77"/>
              </a:rPr>
              <a:t>1 </a:t>
            </a:r>
            <a:r>
              <a:rPr lang="en-US" sz="2400" dirty="0">
                <a:solidFill>
                  <a:schemeClr val="accent5">
                    <a:lumMod val="20000"/>
                    <a:lumOff val="80000"/>
                  </a:schemeClr>
                </a:solidFill>
                <a:latin typeface="Overpass" pitchFamily="2" charset="77"/>
              </a:rPr>
              <a:t> and Helle Pappot</a:t>
            </a:r>
            <a:r>
              <a:rPr lang="en-US" sz="2400" baseline="30000" dirty="0">
                <a:solidFill>
                  <a:schemeClr val="accent5">
                    <a:lumMod val="20000"/>
                    <a:lumOff val="80000"/>
                  </a:schemeClr>
                </a:solidFill>
                <a:latin typeface="Overpass" pitchFamily="2" charset="77"/>
              </a:rPr>
              <a:t>2</a:t>
            </a:r>
            <a:endParaRPr lang="en-US" sz="2400" dirty="0">
              <a:solidFill>
                <a:schemeClr val="accent5">
                  <a:lumMod val="20000"/>
                  <a:lumOff val="80000"/>
                </a:schemeClr>
              </a:solidFill>
              <a:latin typeface="Overpass" pitchFamily="2" charset="77"/>
            </a:endParaRPr>
          </a:p>
          <a:p>
            <a:pPr marL="0" lvl="0" indent="0" algn="l" rtl="0">
              <a:lnSpc>
                <a:spcPct val="100000"/>
              </a:lnSpc>
              <a:spcBef>
                <a:spcPts val="0"/>
              </a:spcBef>
              <a:spcAft>
                <a:spcPts val="0"/>
              </a:spcAft>
              <a:buSzPct val="264285"/>
              <a:buNone/>
            </a:pPr>
            <a:r>
              <a:rPr lang="en-US" sz="2400" baseline="30000" dirty="0">
                <a:solidFill>
                  <a:schemeClr val="accent5">
                    <a:lumMod val="20000"/>
                    <a:lumOff val="80000"/>
                  </a:schemeClr>
                </a:solidFill>
                <a:latin typeface="Overpass" pitchFamily="2" charset="77"/>
              </a:rPr>
              <a:t>1 </a:t>
            </a:r>
            <a:r>
              <a:rPr lang="en-US" sz="2400" dirty="0">
                <a:solidFill>
                  <a:schemeClr val="accent5">
                    <a:lumMod val="20000"/>
                    <a:lumOff val="80000"/>
                  </a:schemeClr>
                </a:solidFill>
                <a:latin typeface="Overpass" pitchFamily="2" charset="77"/>
              </a:rPr>
              <a:t>Associate professor, Department of Oncology, Copenhagen University Hospital, Rigshospitalet and Department of People and Technology, University of Roskilde, Denmark</a:t>
            </a:r>
          </a:p>
          <a:p>
            <a:pPr marL="0" lvl="0" indent="0" algn="l" rtl="0">
              <a:lnSpc>
                <a:spcPct val="100000"/>
              </a:lnSpc>
              <a:spcBef>
                <a:spcPts val="0"/>
              </a:spcBef>
              <a:spcAft>
                <a:spcPts val="0"/>
              </a:spcAft>
              <a:buSzPct val="264285"/>
              <a:buNone/>
            </a:pPr>
            <a:r>
              <a:rPr lang="en-US" sz="2400" baseline="30000" dirty="0">
                <a:solidFill>
                  <a:schemeClr val="accent5">
                    <a:lumMod val="20000"/>
                    <a:lumOff val="80000"/>
                  </a:schemeClr>
                </a:solidFill>
                <a:latin typeface="Overpass" pitchFamily="2" charset="77"/>
              </a:rPr>
              <a:t>2 </a:t>
            </a:r>
            <a:r>
              <a:rPr lang="en-US" sz="2400" dirty="0">
                <a:solidFill>
                  <a:schemeClr val="accent5">
                    <a:lumMod val="20000"/>
                    <a:lumOff val="80000"/>
                  </a:schemeClr>
                </a:solidFill>
                <a:latin typeface="Overpass" pitchFamily="2" charset="77"/>
              </a:rPr>
              <a:t>Professor, Department of Oncology, Copenhagen University Hospital, Rigshospitalet and Faculty of Health and Medical Sciences, University of Copenhagen, Denmark </a:t>
            </a:r>
          </a:p>
        </p:txBody>
      </p:sp>
    </p:spTree>
    <p:extLst>
      <p:ext uri="{BB962C8B-B14F-4D97-AF65-F5344CB8AC3E}">
        <p14:creationId xmlns:p14="http://schemas.microsoft.com/office/powerpoint/2010/main" val="3407385399"/>
      </p:ext>
    </p:extLst>
  </p:cSld>
  <p:clrMapOvr>
    <a:masterClrMapping/>
  </p:clrMapOvr>
</p:sld>
</file>

<file path=ppt/theme/theme1.xml><?xml version="1.0" encoding="utf-8"?>
<a:theme xmlns:a="http://schemas.openxmlformats.org/drawingml/2006/main" name="Voodoo2 Powerpoint Template">
  <a:themeElements>
    <a:clrScheme name="Custom 18">
      <a:dk1>
        <a:srgbClr val="000000"/>
      </a:dk1>
      <a:lt1>
        <a:srgbClr val="FFFFFF"/>
      </a:lt1>
      <a:dk2>
        <a:srgbClr val="000000"/>
      </a:dk2>
      <a:lt2>
        <a:srgbClr val="FFFFFF"/>
      </a:lt2>
      <a:accent1>
        <a:srgbClr val="000083"/>
      </a:accent1>
      <a:accent2>
        <a:srgbClr val="00AEFF"/>
      </a:accent2>
      <a:accent3>
        <a:srgbClr val="00FFE6"/>
      </a:accent3>
      <a:accent4>
        <a:srgbClr val="DE0097"/>
      </a:accent4>
      <a:accent5>
        <a:srgbClr val="7B2483"/>
      </a:accent5>
      <a:accent6>
        <a:srgbClr val="646464"/>
      </a:accent6>
      <a:hlink>
        <a:srgbClr val="7B2483"/>
      </a:hlink>
      <a:folHlink>
        <a:srgbClr val="636363"/>
      </a:folHlink>
    </a:clrScheme>
    <a:fontScheme name="Montserrat_OpenSans">
      <a:majorFont>
        <a:latin typeface="Montserrat-Bold"/>
        <a:ea typeface=""/>
        <a:cs typeface=""/>
      </a:majorFont>
      <a:minorFont>
        <a:latin typeface="Open Sans"/>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36000" rIns="144000" bIns="36000" rtlCol="0">
        <a:spAutoFit/>
      </a:bodyPr>
      <a:lstStyle>
        <a:defPPr algn="l">
          <a:lnSpc>
            <a:spcPct val="120000"/>
          </a:lnSpc>
          <a:spcBef>
            <a:spcPts val="1000"/>
          </a:spcBef>
          <a:defRPr sz="1400" dirty="0" smtClean="0">
            <a:latin typeface="Overpass" pitchFamily="2" charset="77"/>
          </a:defRPr>
        </a:defPPr>
      </a:lstStyle>
    </a:txDef>
  </a:objectDefaults>
  <a:extraClrSchemeLst/>
  <a:extLst>
    <a:ext uri="{05A4C25C-085E-4340-85A3-A5531E510DB2}">
      <thm15:themeFamily xmlns:thm15="http://schemas.microsoft.com/office/thememl/2012/main" name="B&amp;D-Powerpoint Template_16x9" id="{D6003E70-2833-4847-828A-A182BBF6C8FF}" vid="{85D7DE89-D8E2-D743-952C-ED1FA0F184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bb542d4-bbb4-4076-a599-f9188d061e49">
      <UserInfo>
        <DisplayName>Wendelin Zellmayer</DisplayName>
        <AccountId>37</AccountId>
        <AccountType/>
      </UserInfo>
      <UserInfo>
        <DisplayName>Sabine Hutter</DisplayName>
        <AccountId>42</AccountId>
        <AccountType/>
      </UserInfo>
      <UserInfo>
        <DisplayName>Patrick Oetting</DisplayName>
        <AccountId>423</AccountId>
        <AccountType/>
      </UserInfo>
      <UserInfo>
        <DisplayName>Alexandre Alencar</DisplayName>
        <AccountId>38</AccountId>
        <AccountType/>
      </UserInfo>
    </SharedWithUsers>
    <DateTime xmlns="ad8759a8-c2f3-4e51-8883-d9472a4dee8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5C8EFE249418047BDFCE3E1869E1E6F" ma:contentTypeVersion="13" ma:contentTypeDescription="Create a new document." ma:contentTypeScope="" ma:versionID="9915f250ae8beb0d4ecd6d0ffef169e2">
  <xsd:schema xmlns:xsd="http://www.w3.org/2001/XMLSchema" xmlns:xs="http://www.w3.org/2001/XMLSchema" xmlns:p="http://schemas.microsoft.com/office/2006/metadata/properties" xmlns:ns2="ad8759a8-c2f3-4e51-8883-d9472a4dee8d" xmlns:ns3="dbb542d4-bbb4-4076-a599-f9188d061e49" targetNamespace="http://schemas.microsoft.com/office/2006/metadata/properties" ma:root="true" ma:fieldsID="4bf1932114caab984c051004cf922301" ns2:_="" ns3:_="">
    <xsd:import namespace="ad8759a8-c2f3-4e51-8883-d9472a4dee8d"/>
    <xsd:import namespace="dbb542d4-bbb4-4076-a599-f9188d061e4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Date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8759a8-c2f3-4e51-8883-d9472a4dee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DateTime" ma:index="20" nillable="true" ma:displayName="Date &amp; Time" ma:format="DateTime" ma:internalName="DateTim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bb542d4-bbb4-4076-a599-f9188d061e4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AB2EE3-1E47-4758-861B-FC637FE32459}">
  <ds:schemaRefs>
    <ds:schemaRef ds:uri="http://schemas.microsoft.com/office/infopath/2007/PartnerControls"/>
    <ds:schemaRef ds:uri="http://purl.org/dc/elements/1.1/"/>
    <ds:schemaRef ds:uri="http://schemas.microsoft.com/office/2006/metadata/properties"/>
    <ds:schemaRef ds:uri="http://purl.org/dc/terms/"/>
    <ds:schemaRef ds:uri="ad8759a8-c2f3-4e51-8883-d9472a4dee8d"/>
    <ds:schemaRef ds:uri="http://schemas.microsoft.com/office/2006/documentManagement/types"/>
    <ds:schemaRef ds:uri="http://schemas.openxmlformats.org/package/2006/metadata/core-properties"/>
    <ds:schemaRef ds:uri="dbb542d4-bbb4-4076-a599-f9188d061e49"/>
    <ds:schemaRef ds:uri="http://www.w3.org/XML/1998/namespace"/>
    <ds:schemaRef ds:uri="http://purl.org/dc/dcmitype/"/>
  </ds:schemaRefs>
</ds:datastoreItem>
</file>

<file path=customXml/itemProps2.xml><?xml version="1.0" encoding="utf-8"?>
<ds:datastoreItem xmlns:ds="http://schemas.openxmlformats.org/officeDocument/2006/customXml" ds:itemID="{A32B2FA4-A658-4160-B14D-304A4FA28668}">
  <ds:schemaRefs>
    <ds:schemaRef ds:uri="ad8759a8-c2f3-4e51-8883-d9472a4dee8d"/>
    <ds:schemaRef ds:uri="dbb542d4-bbb4-4076-a599-f9188d061e4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4AE5274-B11D-4E95-8F45-3488FB96649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1111</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Open Sans</vt:lpstr>
      <vt:lpstr>Overpass</vt:lpstr>
      <vt:lpstr>Overpass ExtraBold</vt:lpstr>
      <vt:lpstr>Voodoo2 Powerpoint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blended finance approaches</dc:title>
  <dc:creator>Isabelle Hirs</dc:creator>
  <cp:lastModifiedBy>Zoraide Granchi</cp:lastModifiedBy>
  <cp:revision>84</cp:revision>
  <cp:lastPrinted>2023-09-12T09:24:56Z</cp:lastPrinted>
  <dcterms:created xsi:type="dcterms:W3CDTF">2020-09-28T09:17:34Z</dcterms:created>
  <dcterms:modified xsi:type="dcterms:W3CDTF">2023-10-06T09:32:21Z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0x010100D5C8EFE249418047BDFCE3E1869E1E6F</vt:lpwstr>
  </property>
</Properties>
</file>